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670000" cx="8019000"/>
  <p:notesSz cx="6858000" cy="9144000"/>
  <p:embeddedFontLst>
    <p:embeddedFont>
      <p:font typeface="Raleway"/>
      <p:regular r:id="rId28"/>
      <p:bold r:id="rId29"/>
      <p:italic r:id="rId30"/>
      <p:boldItalic r:id="rId31"/>
    </p:embeddedFont>
    <p:embeddedFont>
      <p:font typeface="Nunito ExtraLight"/>
      <p:regular r:id="rId32"/>
      <p:bold r:id="rId33"/>
      <p:italic r:id="rId34"/>
      <p:boldItalic r:id="rId35"/>
    </p:embeddedFont>
    <p:embeddedFont>
      <p:font typeface="Nunito ExtraBold"/>
      <p:bold r:id="rId36"/>
      <p:boldItalic r:id="rId37"/>
    </p:embeddedFont>
    <p:embeddedFont>
      <p:font typeface="Nunito Medium"/>
      <p:regular r:id="rId38"/>
      <p:bold r:id="rId39"/>
      <p:italic r:id="rId40"/>
      <p:boldItalic r:id="rId41"/>
    </p:embeddedFont>
    <p:embeddedFont>
      <p:font typeface="Raleway Medium"/>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A4A3A4"/>
          </p15:clr>
        </p15:guide>
        <p15:guide id="2" pos="2526">
          <p15:clr>
            <a:srgbClr val="A4A3A4"/>
          </p15:clr>
        </p15:guide>
        <p15:guide id="3" pos="307">
          <p15:clr>
            <a:srgbClr val="9AA0A6"/>
          </p15:clr>
        </p15:guide>
        <p15:guide id="4" pos="4752">
          <p15:clr>
            <a:srgbClr val="9AA0A6"/>
          </p15:clr>
        </p15:guide>
        <p15:guide id="5" orient="horz" pos="326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2526"/>
        <p:guide pos="307"/>
        <p:guide pos="4752"/>
        <p:guide pos="326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Medium-italic.fntdata"/><Relationship Id="rId20" Type="http://schemas.openxmlformats.org/officeDocument/2006/relationships/slide" Target="slides/slide15.xml"/><Relationship Id="rId42" Type="http://schemas.openxmlformats.org/officeDocument/2006/relationships/font" Target="fonts/RalewayMedium-regular.fntdata"/><Relationship Id="rId41" Type="http://schemas.openxmlformats.org/officeDocument/2006/relationships/font" Target="fonts/NunitoMedium-boldItalic.fntdata"/><Relationship Id="rId22" Type="http://schemas.openxmlformats.org/officeDocument/2006/relationships/slide" Target="slides/slide17.xml"/><Relationship Id="rId44" Type="http://schemas.openxmlformats.org/officeDocument/2006/relationships/font" Target="fonts/RalewayMedium-italic.fntdata"/><Relationship Id="rId21" Type="http://schemas.openxmlformats.org/officeDocument/2006/relationships/slide" Target="slides/slide16.xml"/><Relationship Id="rId43" Type="http://schemas.openxmlformats.org/officeDocument/2006/relationships/font" Target="fonts/RalewayMedium-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Raleway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NunitoExtraLight-bold.fntdata"/><Relationship Id="rId10" Type="http://schemas.openxmlformats.org/officeDocument/2006/relationships/slide" Target="slides/slide5.xml"/><Relationship Id="rId32" Type="http://schemas.openxmlformats.org/officeDocument/2006/relationships/font" Target="fonts/NunitoExtraLight-regular.fntdata"/><Relationship Id="rId13" Type="http://schemas.openxmlformats.org/officeDocument/2006/relationships/slide" Target="slides/slide8.xml"/><Relationship Id="rId35" Type="http://schemas.openxmlformats.org/officeDocument/2006/relationships/font" Target="fonts/NunitoExtraLight-boldItalic.fntdata"/><Relationship Id="rId12" Type="http://schemas.openxmlformats.org/officeDocument/2006/relationships/slide" Target="slides/slide7.xml"/><Relationship Id="rId34" Type="http://schemas.openxmlformats.org/officeDocument/2006/relationships/font" Target="fonts/NunitoExtraLight-italic.fntdata"/><Relationship Id="rId15" Type="http://schemas.openxmlformats.org/officeDocument/2006/relationships/slide" Target="slides/slide10.xml"/><Relationship Id="rId37" Type="http://schemas.openxmlformats.org/officeDocument/2006/relationships/font" Target="fonts/NunitoExtraBold-boldItalic.fntdata"/><Relationship Id="rId14" Type="http://schemas.openxmlformats.org/officeDocument/2006/relationships/slide" Target="slides/slide9.xml"/><Relationship Id="rId36" Type="http://schemas.openxmlformats.org/officeDocument/2006/relationships/font" Target="fonts/NunitoExtraBold-bold.fntdata"/><Relationship Id="rId17" Type="http://schemas.openxmlformats.org/officeDocument/2006/relationships/slide" Target="slides/slide12.xml"/><Relationship Id="rId39" Type="http://schemas.openxmlformats.org/officeDocument/2006/relationships/font" Target="fonts/NunitoMedium-bold.fntdata"/><Relationship Id="rId16" Type="http://schemas.openxmlformats.org/officeDocument/2006/relationships/slide" Target="slides/slide11.xml"/><Relationship Id="rId38" Type="http://schemas.openxmlformats.org/officeDocument/2006/relationships/font" Target="fonts/NunitoMedium-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back! </a:t>
            </a:r>
            <a:r>
              <a:rPr lang="en"/>
              <a:t>This session will go into depth on how to create advocacy messages that get results. We already introduced some of these concepts in the storytelling session, but it is good to review them because your effectiveness as an advocate relies on the strength of your communication skills. </a:t>
            </a:r>
            <a:endParaRPr/>
          </a:p>
        </p:txBody>
      </p:sp>
      <p:sp>
        <p:nvSpPr>
          <p:cNvPr id="58" name="Google Shape;58;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756322354_0_8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75632235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know your audience, and you know what you want to accomplish with this activity. Now it is time to pull together the substance to make your case.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811efae93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811efae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it is smart to work backwards. You have a specific action you want your audience to take. </a:t>
            </a:r>
            <a:r>
              <a:rPr lang="en"/>
              <a:t>What do you need to say to compel your audience to take that action? By now you have an idea of what motivates your audience, so focus on that. Explain </a:t>
            </a:r>
            <a:r>
              <a:rPr lang="en"/>
              <a:t>the problem you are trying to address.</a:t>
            </a:r>
            <a:r>
              <a:rPr lang="en"/>
              <a:t> Why does it matter? Who is most affected by it? What evidence do you have that speaks to the problem’s significance? What solutions can you recommend? What personal experiences can you bring in as stories to make your message memorable?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811efae93_0_1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1811efae9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proceed in this order. </a:t>
            </a:r>
            <a:endParaRPr/>
          </a:p>
          <a:p>
            <a:pPr indent="-298450" lvl="0" marL="457200" rtl="0" algn="l">
              <a:spcBef>
                <a:spcPts val="0"/>
              </a:spcBef>
              <a:spcAft>
                <a:spcPts val="0"/>
              </a:spcAft>
              <a:buSzPts val="1100"/>
              <a:buAutoNum type="arabicPeriod"/>
            </a:pPr>
            <a:r>
              <a:rPr lang="en"/>
              <a:t>Start off by stating your position. What is the problem, and what solution are you proposing for it?  </a:t>
            </a:r>
            <a:endParaRPr/>
          </a:p>
          <a:p>
            <a:pPr indent="-298450" lvl="0" marL="457200" rtl="0" algn="l">
              <a:spcBef>
                <a:spcPts val="0"/>
              </a:spcBef>
              <a:spcAft>
                <a:spcPts val="0"/>
              </a:spcAft>
              <a:buSzPts val="1100"/>
              <a:buAutoNum type="arabicPeriod"/>
            </a:pPr>
            <a:r>
              <a:rPr lang="en"/>
              <a:t>Next, support your position with evidence. What data points can you share that demonstrate your issue is impacting people’s lives? Is your solution proven to be effective? Remember, data and evidence can lend weight to stories, help overcome biases, and compel your audience to act.</a:t>
            </a:r>
            <a:endParaRPr/>
          </a:p>
          <a:p>
            <a:pPr indent="-298450" lvl="0" marL="457200" rtl="0" algn="l">
              <a:spcBef>
                <a:spcPts val="0"/>
              </a:spcBef>
              <a:spcAft>
                <a:spcPts val="0"/>
              </a:spcAft>
              <a:buSzPts val="1100"/>
              <a:buAutoNum type="arabicPeriod"/>
            </a:pPr>
            <a:r>
              <a:rPr lang="en"/>
              <a:t>Also, to make your message more relatable and memorable, you should bring in a story or personal experience. Why does this issue matter to you or those in your community? </a:t>
            </a:r>
            <a:endParaRPr/>
          </a:p>
          <a:p>
            <a:pPr indent="-298450" lvl="0" marL="457200" rtl="0" algn="l">
              <a:spcBef>
                <a:spcPts val="0"/>
              </a:spcBef>
              <a:spcAft>
                <a:spcPts val="0"/>
              </a:spcAft>
              <a:buSzPts val="1100"/>
              <a:buAutoNum type="arabicPeriod"/>
            </a:pPr>
            <a:r>
              <a:rPr lang="en"/>
              <a:t>And of course, don’t forget the call to action.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1756322354_0_10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175632235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advocacy is often an ongoing and complex process―depending on how broad your desired outcome is, you may need to use several different strategies to accomplish the change you want to see. It is unlikely the problem you are working on will be fixed after one or two activities. So don’t go overboard by sharing a lot of information!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 shows that a concise presentation allows your audience to focus on the key elements and organize them in a way that makes sense. This means that your audience actually learns MORE when LESS is presented―too much information overwhelms them and they don’t learn anything. But be careful not to oversimplify or create gaps in logic by excluding necessary information.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you focus your content to a maximum of three key points, make sure each point is backed by data and evidence or personal experience. As a youth advocate, adults are often interested in your life, so you can incorporate your own perspective and lived experiences with evidence supporting your issue. Anything you choose to share from your personal experiences should be supported by facts. Just be careful not to overwhelm your audience by sharing too much detail about the supporting evidence.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811efae93_0_3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1811efae9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summarize what we have already discussed… a</a:t>
            </a:r>
            <a:r>
              <a:rPr lang="en"/>
              <a:t> good key message: </a:t>
            </a:r>
            <a:endParaRPr/>
          </a:p>
          <a:p>
            <a:pPr indent="-298450" lvl="0" marL="457200" rtl="0" algn="l">
              <a:spcBef>
                <a:spcPts val="0"/>
              </a:spcBef>
              <a:spcAft>
                <a:spcPts val="0"/>
              </a:spcAft>
              <a:buSzPts val="1100"/>
              <a:buChar char="●"/>
            </a:pPr>
            <a:r>
              <a:rPr lang="en"/>
              <a:t>Is concise.</a:t>
            </a:r>
            <a:endParaRPr/>
          </a:p>
          <a:p>
            <a:pPr indent="-298450" lvl="0" marL="457200" rtl="0" algn="l">
              <a:spcBef>
                <a:spcPts val="0"/>
              </a:spcBef>
              <a:spcAft>
                <a:spcPts val="0"/>
              </a:spcAft>
              <a:buSzPts val="1100"/>
              <a:buChar char="●"/>
            </a:pPr>
            <a:r>
              <a:rPr lang="en"/>
              <a:t>Uses language your audience will understand.</a:t>
            </a:r>
            <a:endParaRPr/>
          </a:p>
          <a:p>
            <a:pPr indent="-298450" lvl="0" marL="457200" rtl="0" algn="l">
              <a:spcBef>
                <a:spcPts val="0"/>
              </a:spcBef>
              <a:spcAft>
                <a:spcPts val="0"/>
              </a:spcAft>
              <a:buSzPts val="1100"/>
              <a:buChar char="●"/>
            </a:pPr>
            <a:r>
              <a:rPr lang="en"/>
              <a:t>Combines data and storytelling.</a:t>
            </a:r>
            <a:endParaRPr/>
          </a:p>
          <a:p>
            <a:pPr indent="-298450" lvl="0" marL="457200" rtl="0" algn="l">
              <a:spcBef>
                <a:spcPts val="0"/>
              </a:spcBef>
              <a:spcAft>
                <a:spcPts val="0"/>
              </a:spcAft>
              <a:buSzPts val="1100"/>
              <a:buChar char="●"/>
            </a:pPr>
            <a:r>
              <a:rPr lang="en"/>
              <a:t>Speaks to your key audience.</a:t>
            </a:r>
            <a:endParaRPr/>
          </a:p>
          <a:p>
            <a:pPr indent="-298450" lvl="0" marL="457200" rtl="0" algn="l">
              <a:spcBef>
                <a:spcPts val="0"/>
              </a:spcBef>
              <a:spcAft>
                <a:spcPts val="0"/>
              </a:spcAft>
              <a:buSzPts val="1100"/>
              <a:buChar char="●"/>
            </a:pPr>
            <a:r>
              <a:rPr lang="en"/>
              <a:t>And includes a call to action.</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1756322354_0_13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175632235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600"/>
              </a:spcBef>
              <a:spcAft>
                <a:spcPts val="0"/>
              </a:spcAft>
              <a:buNone/>
            </a:pPr>
            <a:r>
              <a:rPr lang="en"/>
              <a:t>Your messages and call to action are clear and specific, you have the data and stories to back them up, now it is time to communicate with your audience! Sometimes that means you have to stand in front of a group and verbally present your message. </a:t>
            </a:r>
            <a:endParaRPr/>
          </a:p>
          <a:p>
            <a:pPr indent="0" lvl="0" marL="0" rtl="0" algn="l">
              <a:lnSpc>
                <a:spcPct val="90000"/>
              </a:lnSpc>
              <a:spcBef>
                <a:spcPts val="1200"/>
              </a:spcBef>
              <a:spcAft>
                <a:spcPts val="1200"/>
              </a:spcAft>
              <a:buNone/>
            </a:pPr>
            <a:r>
              <a:rPr lang="en"/>
              <a:t>As you embark on activities as a youth leader, you may want to practice and focus on your physical and oral delivery. Your style and delivery are a key part of how well you will be able to reach your audience.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756322354_0_11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175632235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writing your notes or script, focus on clarity―use short, simple words, and avoid repetition.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an effort to memorize the important notes or parts of your presentation or advocacy engagement, such as at the opening and closing, so that you can deliver the message confidently while looking at your audience. In many cultures, eye contact is an important way to enhance your credibility and allow the audience to connect with you, and therefore, your message. You can try to scan each person’s face throughout the presentation.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much as you can, write your notes in a way that you naturally speak. You want to sound professional, but also natural and conversational.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if sharing a slide presentation, make sure you fully describe any graphs, tables, or figures included in your presentation. Never simply say, “As you can see in this graph.” You can’t guarantee that everyone in your audience can see the graph or knows how to interpret it. Take the time to explain the axes, what the bars or lines are showing, and then the takeaway point.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756322354_0_9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75632235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should consider how you want to present yourself when speaking to an audience. In most cases, you should d</a:t>
            </a:r>
            <a:r>
              <a:rPr lang="en"/>
              <a:t>res</a:t>
            </a:r>
            <a:r>
              <a:rPr lang="en"/>
              <a:t>s professionally. </a:t>
            </a:r>
            <a:r>
              <a:rPr lang="en"/>
              <a:t>Avoid flashy or revealing clothing. Also, it’s a good idea to avoid a shirt or dress with writing on it… unless the writing is completely uncontroversial. Your attire communicates to your audience that, although you may be young, you are a professional, have original ideas, and should be taken seriously. Don’t underestimate the importance of looking professional!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should go without saying, but face your audience, not your papers or the screen.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Avoid distracting gestures. Again, practicing with a friendly audience might help you learn if you have any.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are some gestures that you find distracting during presentations? </a:t>
            </a:r>
            <a:r>
              <a:rPr b="1" lang="en"/>
              <a:t>[Generate responses. Optional: You may also demonstrate the concept to participants by starting to use certain gestures while YOU speak.]</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And use your voice and facial expressions to communicate your sincerity about the topic, as well as the other emotions you are trying to convey.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Can you think of any examples of situations where it would be important to deliver content with a serious tone, versus an excited tone? </a:t>
            </a:r>
            <a:r>
              <a:rPr b="1" lang="en"/>
              <a:t>[Generate responses.</a:t>
            </a:r>
            <a:r>
              <a:rPr i="1" lang="en"/>
              <a:t> </a:t>
            </a:r>
            <a:r>
              <a:rPr b="1" i="1" lang="en"/>
              <a:t>Two examples: If you are sharing a story or fact about child marriage, you might change your tone to convey the seriousness of the issue. If you are presenting some exciting results related to improved youth engagement, you might change your tone to match that success story.</a:t>
            </a:r>
            <a:r>
              <a:rPr b="1" lang="en"/>
              <a:t>]</a:t>
            </a:r>
            <a:endParaRPr b="1"/>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756322354_0_7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75632235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even with all these excellent pointers, you might still be nervous. If you do find yourself to be nervous before meeting with or presenting to decisionmakers, that’s OK, and it’s very common. Here are some ideas to help you with your nervous energy.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Preparation is very important. Know the space you’ll be working in, your audience, and your material. One way to get to know your audience is to establish some rapport with them. Greet some of them as they arrive, chat with them, make some of them your friends. Then you’ll have a friendly face to look at as you talk.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you’re not familiar with your material or uncomfortable with it, your nervousness will increase. Being as prepared as possible is a good way to assure yourself that you’ll be successful. Then, take some steps to help yourself relax.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What are some things you do to help you relax when you’re nervous?</a:t>
            </a:r>
            <a:r>
              <a:rPr b="1" lang="en"/>
              <a:t> [Generate responses. </a:t>
            </a:r>
            <a:r>
              <a:rPr b="1" i="1" lang="en"/>
              <a:t>For example, take deep breaths, listen to music, or go for a short walk.</a:t>
            </a:r>
            <a:r>
              <a:rPr b="1" lang="en"/>
              <a:t>]</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Sometimes you might find that you’re the youngest person in the room, and this has the potential to make some people feel intimidated or self-conscious. However, remember that you, as a youth advocate, have the right to share your input on policies that affect your life. You have the right to have a seat at the 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it’s important to visualize your success. Imagine yourself speaking, your voice loud and clear, and assured. Picture yourself as successful, and you will be successful. It’s also helpful to recognize that audiences generally want speakers to be interesting, stimulating, informative, and entertaining. They want you to succeed, not fail. People enjoy listening to a good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if you feel nervous, don’t apologize to your audience. Most of the time your nervousness doesn’t show at all. If you don’t say anything about it, nobody will notice. If you mention your nervousness or apologize for it, you only bring attention to it. Sometimes you’re going to be nervous regardless of how well you prepare, but that doesn’t mean you won’t be an effective advocate.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practice, practice, practice! Experience builds confidence, which is key to effective speaking. Practice in front of a friend or colleague, practice in front of a mirror, or record yourself on your phone and watch it back to see how you look and sound. Force yourself to practice the entire presentation/delivery at least three times in advance! The first one or two may be rocky; by the third, you'll know the material and flow, which will give you confidence when it's go time.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1756322354_0_14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1756322354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
            </a:r>
            <a:r>
              <a:rPr lang="en"/>
              <a:t>emember to prepare for a question-and-answer session after your presentation―you might want your speaker notes to contain draft answers to anticipated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what if nobody asks questions? That could feel awkward—but you can reinforce your message and appear confident as a presenter if you are prepared to ask a few questions of your audience to spark discussion. You could take one of your recommendations and ask your audience or specific individuals how they might put it into action. Do they think their colleagues would support this type of action? What challenges might they face in putting the recommendations in place? They key is to get your audience talking.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Even so, your audience might ask challenging questions, or questions you can’t answer, or they might question your final message. That is why it is so important to have the last word. Prepare a final statement, and even include it as a final slide. Leave your audience on a high note, and make sure that the last thing you say reinforces your message.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1756322354_0_2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175632235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four considerations for effective messaging.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focus on your audience and tailor your activity, product, or presentation to their needs. Remember, it is not about YOU. It’s about your audience, so put them in the forefront on your mind.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list your</a:t>
            </a:r>
            <a:r>
              <a:rPr lang="en"/>
              <a:t> communication objectives</a:t>
            </a:r>
            <a:r>
              <a:rPr lang="en"/>
              <a:t>. It’s imperative to start with steps one and two. Without knowing WHO your audience is, or WHY you are speaking to them, how will you know what information to present?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determine your content. Identify which messages and evidence you will share to best support your objectives.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if you plan to present your messages verbally, work on your professional physical and oral presentation skills. Your delivery can be as important as the actual content of your advocacy.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of these steps is a lot of work, but the preparation pays off.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1756322354_0_16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175632235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Good advocacy takes careful planning and quality delivery.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 your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Have clear, achievable objectives.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 your content. Remember that “less is more,” and be prepared for Q&amp;A.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practice and work on your professional physical and oral presentation skills so you can deliver your message with confidence.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Understanding these points will </a:t>
            </a:r>
            <a:r>
              <a:rPr lang="en"/>
              <a:t>make you a strong communicator and an effective youth advocate.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756322354_0_19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175632235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now it’s time to bring together everything we’ve been learning! This is the end of Module 2, and in Module 3, we’ll start planning out an actual advocacy campaign for the issue that matters most to you. We want to lay the groundwork for that campaign now.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will receive a worksheet with some questions about your objectives, audience, and key messages. This document will serve as the basis for your campaig,n and you will go back to it throughout the planning and implementation process, so be thoughtful about what you write down.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[Distribute </a:t>
            </a:r>
            <a:r>
              <a:rPr b="1" lang="en" u="sng"/>
              <a:t>Exercise 2.3 Worksheet </a:t>
            </a:r>
            <a:r>
              <a:rPr b="1" lang="en"/>
              <a:t>to participants. This exercise can be done in small groups, or everyone can work on their own. Participants should choose a real issue and policy goal to develop a campaign around, so if there are multiple people working on the same campaign, they should work together on this exercise.]  </a:t>
            </a:r>
            <a:endParaRPr b="1"/>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1756322354_0_20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175632235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 FOR 2.3:</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756322354_0_1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75632235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600"/>
              </a:spcBef>
              <a:spcAft>
                <a:spcPts val="1200"/>
              </a:spcAft>
              <a:buClr>
                <a:schemeClr val="dk1"/>
              </a:buClr>
              <a:buSzPts val="1100"/>
              <a:buFont typeface="Arial"/>
              <a:buNone/>
            </a:pPr>
            <a:r>
              <a:rPr lang="en" sz="1000">
                <a:solidFill>
                  <a:schemeClr val="dk1"/>
                </a:solidFill>
              </a:rPr>
              <a:t>We’ve said it before and we will probably say it again, but every time you share a message publicly, whether in a policy brief, on social media, or in a formal presentation, you should consider your audience from the very beginning. Who are they? What do they care about? What is their connection to your issue?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756322354_0_3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75632235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 </a:t>
            </a:r>
            <a:r>
              <a:rPr lang="en"/>
              <a:t>presentations you make should be focused on sharing what your audience needs to know, rather than on showcasing everything you know. As a youth advocate, it’s also important to consider how your audience relates to you.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Do you have an example of a time when you shared the same information with two different audiences and got two very different responses? </a:t>
            </a:r>
            <a:r>
              <a:rPr b="1" lang="en"/>
              <a:t>[Generate discussion about how much audience matters and how messaging should be tailored to the audience.]</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Consider if </a:t>
            </a:r>
            <a:r>
              <a:rPr lang="en"/>
              <a:t>your audience is interested in hearing youth voices, or are they resistant? You may find that the youth focal person at the Ministry of Health responds differently as your audience than someone from the Ministry of Planning. Are there generational barriers, are there professional barriers, or are there traditional barriers between you and the decisionmaker? What do you need them to hear from you that is unique to your position as a young person? How do you as a youth advocate need to present yourself and your argument to best reach your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Consider how much knowledge your audience has about your issue. If you are concerned about deforestation in your country, the Minister of Environment likely knows quite a bit about the issue, but if you have to convince your country’s parliament to make a new law, some of them might not know anything about deforestation! This why it is important to know what your audience knows and what they need to know.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also should</a:t>
            </a:r>
            <a:r>
              <a:rPr lang="en"/>
              <a:t> consider what motivates your audience. Why they are listening to you? What, specifically, do they expect to get from engaging with you as an advocate? How they will react to your message? (To be persuasive, you must convince your audience that your interests coincide with theirs.)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a:t>
            </a:r>
            <a:r>
              <a:rPr lang="en"/>
              <a:t>decide what you hope your audience will DO as a result of this advocacy―what will be your call to action?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756322354_0_4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75632235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have a good understanding of your audience, what they know, what they don’t know, and what motivates them,</a:t>
            </a:r>
            <a:r>
              <a:rPr lang="en"/>
              <a:t> it is time to revisit your own priorities for speaking to them. What are your objectives for this activity, product, or presentation?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1756322354_0_5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175632235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by asking of yourself the same questions you asked about your audience: Why you want to do this activity at all? What do you hope to gain? Are you hoping to</a:t>
            </a:r>
            <a:r>
              <a:rPr lang="en"/>
              <a:t> introduce a new strategy, explain a problem, or to build relationships with influential people? All of these are objectives seem like they would be achievable, but which is the most important for this particular activity?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811efae93_0_5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811efae9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objective for this specific activity will ideally be related to what you want to accomplish with your advocacy overall. It is always a good idea to b</a:t>
            </a:r>
            <a:r>
              <a:rPr lang="en"/>
              <a:t>egin at the end and work backwards. What is your ultimate goal? What policy do you hope will be created or changed? Do you want to see increased political or community support? Media attention? Funding allocation or changes?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If your audience is a mixed group of adults in your community, and your objective in speaking to them is to explain a problem they may not be aware of so they will join your fight for policy change, everything you say should be pointed toward making that case.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1811efae93_0_8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1811efae9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a:t>
            </a:r>
            <a:r>
              <a:rPr lang="en"/>
              <a:t> call to action and your desired outcome are related to each other, but they are not the same thing.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Desired outcomes are focused on large changes in communities or policies—which is what you want to achieve with your policy goal. Calls to action, on the other hand, are much smaller asks of your audience, or what they can immediately do—which will often support your objective.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is one example. Say you want to end child marriage in your country, and child marriage is currently legal. Your desired outcome in that case is probably something like passing a law that makes child marriage illegal, with people in charge of enforcing the law and resources allocated to arrest or stop people who try to marry off a child. That is an awful lot to demand in one story or even one campaign. Also, the group or person with the power to pass the law may not be the same group or person in charge of allocating resources for enforcement.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case, if you are making a video for an audience of young people, your call to action might be something like “sign this petition” or “call your representative to tell them to pass a law that forbids marriage of anyone under the age of 18.” Your call to action is meant to start progress toward your desired outcome, but it is more short term and concrete. Something your audience can do right away.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756322354_0_6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75632235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you have a clear idea of what your audience needs to know about your issue and what you want them to do, the content of your product or presentation can then be structured around providing the stories, evidence, and facts that help them to be better informed about your issue, motivated to talk about it with others, and ready to take supportive action.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BBF6E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 name="Google Shape;13;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 name="Google Shape;14;p2"/>
          <p:cNvSpPr txBox="1"/>
          <p:nvPr>
            <p:ph idx="12" type="sldNum"/>
          </p:nvPr>
        </p:nvSpPr>
        <p:spPr>
          <a:xfrm>
            <a:off x="7504030" y="5236056"/>
            <a:ext cx="481200" cy="200100"/>
          </a:xfrm>
          <a:prstGeom prst="rect">
            <a:avLst/>
          </a:prstGeom>
        </p:spPr>
        <p:txBody>
          <a:bodyPr anchorCtr="0" anchor="t" bIns="0" lIns="0" spcFirstLastPara="1" rIns="0" wrap="square" tIns="0">
            <a:spAutoFit/>
          </a:bodyPr>
          <a:lstStyle>
            <a:lvl1pPr lvl="0">
              <a:buNone/>
              <a:defRPr>
                <a:solidFill>
                  <a:schemeClr val="tx1"/>
                </a:solidFill>
                <a:latin typeface="Arial"/>
                <a:ea typeface="Arial"/>
                <a:cs typeface="Arial"/>
                <a:sym typeface="Arial"/>
              </a:defRPr>
            </a:lvl1pPr>
            <a:lvl2pPr lvl="1">
              <a:buNone/>
              <a:defRPr>
                <a:solidFill>
                  <a:schemeClr val="tx1"/>
                </a:solidFill>
                <a:latin typeface="Arial"/>
                <a:ea typeface="Arial"/>
                <a:cs typeface="Arial"/>
                <a:sym typeface="Arial"/>
              </a:defRPr>
            </a:lvl2pPr>
            <a:lvl3pPr lvl="2">
              <a:buNone/>
              <a:defRPr>
                <a:solidFill>
                  <a:schemeClr val="tx1"/>
                </a:solidFill>
                <a:latin typeface="Arial"/>
                <a:ea typeface="Arial"/>
                <a:cs typeface="Arial"/>
                <a:sym typeface="Arial"/>
              </a:defRPr>
            </a:lvl3pPr>
            <a:lvl4pPr lvl="3">
              <a:buNone/>
              <a:defRPr>
                <a:solidFill>
                  <a:schemeClr val="tx1"/>
                </a:solidFill>
                <a:latin typeface="Arial"/>
                <a:ea typeface="Arial"/>
                <a:cs typeface="Arial"/>
                <a:sym typeface="Arial"/>
              </a:defRPr>
            </a:lvl4pPr>
            <a:lvl5pPr lvl="4">
              <a:buNone/>
              <a:defRPr>
                <a:solidFill>
                  <a:schemeClr val="tx1"/>
                </a:solidFill>
                <a:latin typeface="Arial"/>
                <a:ea typeface="Arial"/>
                <a:cs typeface="Arial"/>
                <a:sym typeface="Arial"/>
              </a:defRPr>
            </a:lvl5pPr>
            <a:lvl6pPr lvl="5">
              <a:buNone/>
              <a:defRPr>
                <a:solidFill>
                  <a:schemeClr val="tx1"/>
                </a:solidFill>
                <a:latin typeface="Arial"/>
                <a:ea typeface="Arial"/>
                <a:cs typeface="Arial"/>
                <a:sym typeface="Arial"/>
              </a:defRPr>
            </a:lvl6pPr>
            <a:lvl7pPr lvl="6">
              <a:buNone/>
              <a:defRPr>
                <a:solidFill>
                  <a:schemeClr val="tx1"/>
                </a:solidFill>
                <a:latin typeface="Arial"/>
                <a:ea typeface="Arial"/>
                <a:cs typeface="Arial"/>
                <a:sym typeface="Arial"/>
              </a:defRPr>
            </a:lvl7pPr>
            <a:lvl8pPr lvl="7">
              <a:buNone/>
              <a:defRPr>
                <a:solidFill>
                  <a:schemeClr val="tx1"/>
                </a:solidFill>
                <a:latin typeface="Arial"/>
                <a:ea typeface="Arial"/>
                <a:cs typeface="Arial"/>
                <a:sym typeface="Arial"/>
              </a:defRPr>
            </a:lvl8pPr>
            <a:lvl9pPr lvl="8">
              <a:buNone/>
              <a:defRPr>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algn="l">
              <a:spcBef>
                <a:spcPts val="0"/>
              </a:spcBef>
              <a:spcAft>
                <a:spcPts val="0"/>
              </a:spcAft>
              <a:buClr>
                <a:srgbClr val="009C8A"/>
              </a:buClr>
              <a:buSzPts val="1400"/>
              <a:buFont typeface="Nunito ExtraBold"/>
              <a:buNone/>
              <a:defRPr i="0" sz="3500">
                <a:solidFill>
                  <a:srgbClr val="009C8A"/>
                </a:solidFill>
                <a:latin typeface="Nunito ExtraBold"/>
                <a:ea typeface="Nunito ExtraBold"/>
                <a:cs typeface="Nunito ExtraBold"/>
                <a:sym typeface="Nunito ExtraBold"/>
              </a:defRPr>
            </a:lvl1pPr>
            <a:lvl2pPr lvl="1">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2pPr>
            <a:lvl3pPr lvl="2">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3pPr>
            <a:lvl4pPr lvl="3">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4pPr>
            <a:lvl5pPr lvl="4">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5pPr>
            <a:lvl6pPr lvl="5">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6pPr>
            <a:lvl7pPr lvl="6">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7pPr>
            <a:lvl8pPr lvl="7">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8pPr>
            <a:lvl9pPr lvl="8">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9pPr>
          </a:lstStyle>
          <a:p/>
        </p:txBody>
      </p:sp>
      <p:sp>
        <p:nvSpPr>
          <p:cNvPr id="17" name="Google Shape;17;p3"/>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009C8A"/>
              </a:buClr>
              <a:buSzPts val="5700"/>
              <a:buFont typeface="Nunito ExtraBold"/>
              <a:buNone/>
              <a:defRPr i="0" sz="5700">
                <a:solidFill>
                  <a:srgbClr val="009C8A"/>
                </a:solidFill>
                <a:latin typeface="Nunito ExtraBold"/>
                <a:ea typeface="Nunito ExtraBold"/>
                <a:cs typeface="Nunito ExtraBold"/>
                <a:sym typeface="Nunito ExtraBold"/>
              </a:defRPr>
            </a:lvl1pPr>
            <a:lvl2pPr indent="-228600" lvl="1" marL="914400" algn="l">
              <a:spcBef>
                <a:spcPts val="0"/>
              </a:spcBef>
              <a:spcAft>
                <a:spcPts val="0"/>
              </a:spcAft>
              <a:buClr>
                <a:srgbClr val="009C8A"/>
              </a:buClr>
              <a:buSzPts val="4600"/>
              <a:buFont typeface="Nunito ExtraBold"/>
              <a:buNone/>
              <a:defRPr sz="4600">
                <a:solidFill>
                  <a:srgbClr val="009C8A"/>
                </a:solidFill>
                <a:latin typeface="Nunito ExtraBold"/>
                <a:ea typeface="Nunito ExtraBold"/>
                <a:cs typeface="Nunito ExtraBold"/>
                <a:sym typeface="Nunito ExtraBold"/>
              </a:defRPr>
            </a:lvl2pPr>
            <a:lvl3pPr indent="-228600" lvl="2" marL="137160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18" name="Google Shape;18;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 name="Shape 19"/>
        <p:cNvGrpSpPr/>
        <p:nvPr/>
      </p:nvGrpSpPr>
      <p:grpSpPr>
        <a:xfrm>
          <a:off x="0" y="0"/>
          <a:ext cx="0" cy="0"/>
          <a:chOff x="0" y="0"/>
          <a:chExt cx="0" cy="0"/>
        </a:xfrm>
      </p:grpSpPr>
      <p:sp>
        <p:nvSpPr>
          <p:cNvPr id="20" name="Google Shape;20;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pic>
        <p:nvPicPr>
          <p:cNvPr id="21" name="Google Shape;21;p4"/>
          <p:cNvPicPr preferRelativeResize="0"/>
          <p:nvPr/>
        </p:nvPicPr>
        <p:blipFill>
          <a:blip r:embed="rId2">
            <a:alphaModFix/>
          </a:blip>
          <a:stretch>
            <a:fillRect/>
          </a:stretch>
        </p:blipFill>
        <p:spPr>
          <a:xfrm>
            <a:off x="1285497" y="1181747"/>
            <a:ext cx="4218275" cy="4218275"/>
          </a:xfrm>
          <a:prstGeom prst="rect">
            <a:avLst/>
          </a:prstGeom>
          <a:noFill/>
          <a:ln>
            <a:noFill/>
          </a:ln>
        </p:spPr>
      </p:pic>
      <p:sp>
        <p:nvSpPr>
          <p:cNvPr id="22" name="Google Shape;22;p4"/>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3" name="Google Shape;23;p4"/>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24" name="Google Shape;24;p4"/>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 name="Google Shape;25;p4"/>
          <p:cNvSpPr/>
          <p:nvPr/>
        </p:nvSpPr>
        <p:spPr>
          <a:xfrm>
            <a:off x="5810375" y="250130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5776920" y="257570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grpSp>
        <p:nvGrpSpPr>
          <p:cNvPr id="27" name="Google Shape;27;p4"/>
          <p:cNvGrpSpPr/>
          <p:nvPr/>
        </p:nvGrpSpPr>
        <p:grpSpPr>
          <a:xfrm>
            <a:off x="6433463" y="2280288"/>
            <a:ext cx="1109400" cy="1109400"/>
            <a:chOff x="3193263" y="2819563"/>
            <a:chExt cx="1109400" cy="1109400"/>
          </a:xfrm>
        </p:grpSpPr>
        <p:sp>
          <p:nvSpPr>
            <p:cNvPr id="28" name="Google Shape;28;p4"/>
            <p:cNvSpPr/>
            <p:nvPr/>
          </p:nvSpPr>
          <p:spPr>
            <a:xfrm>
              <a:off x="3193263" y="2819563"/>
              <a:ext cx="1109400" cy="1109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3261663" y="3150925"/>
              <a:ext cx="9726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Unethical storytelling.</a:t>
              </a:r>
              <a:endParaRPr/>
            </a:p>
          </p:txBody>
        </p:sp>
      </p:grpSp>
      <p:pic>
        <p:nvPicPr>
          <p:cNvPr id="30" name="Google Shape;30;p4"/>
          <p:cNvPicPr preferRelativeResize="0"/>
          <p:nvPr/>
        </p:nvPicPr>
        <p:blipFill>
          <a:blip r:embed="rId4">
            <a:alphaModFix/>
          </a:blip>
          <a:stretch>
            <a:fillRect/>
          </a:stretch>
        </p:blipFill>
        <p:spPr>
          <a:xfrm>
            <a:off x="6477375" y="3626200"/>
            <a:ext cx="1141625" cy="1166800"/>
          </a:xfrm>
          <a:prstGeom prst="rect">
            <a:avLst/>
          </a:prstGeom>
          <a:noFill/>
          <a:ln>
            <a:noFill/>
          </a:ln>
        </p:spPr>
      </p:pic>
      <p:grpSp>
        <p:nvGrpSpPr>
          <p:cNvPr id="31" name="Google Shape;31;p4"/>
          <p:cNvGrpSpPr/>
          <p:nvPr/>
        </p:nvGrpSpPr>
        <p:grpSpPr>
          <a:xfrm>
            <a:off x="4908615" y="3413219"/>
            <a:ext cx="1109400" cy="1109400"/>
            <a:chOff x="2680715" y="3406094"/>
            <a:chExt cx="1109400" cy="1109400"/>
          </a:xfrm>
        </p:grpSpPr>
        <p:sp>
          <p:nvSpPr>
            <p:cNvPr id="32" name="Google Shape;32;p4"/>
            <p:cNvSpPr/>
            <p:nvPr/>
          </p:nvSpPr>
          <p:spPr>
            <a:xfrm>
              <a:off x="2680715" y="3406094"/>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2746658" y="3770425"/>
              <a:ext cx="964200" cy="4467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No call to action.</a:t>
              </a:r>
              <a:endParaRPr>
                <a:solidFill>
                  <a:srgbClr val="3F51F5"/>
                </a:solidFill>
              </a:endParaRPr>
            </a:p>
          </p:txBody>
        </p:sp>
      </p:grpSp>
      <p:pic>
        <p:nvPicPr>
          <p:cNvPr id="34" name="Google Shape;34;p4"/>
          <p:cNvPicPr preferRelativeResize="0"/>
          <p:nvPr/>
        </p:nvPicPr>
        <p:blipFill rotWithShape="1">
          <a:blip r:embed="rId5">
            <a:alphaModFix/>
          </a:blip>
          <a:srcRect b="-7192" l="0" r="0" t="0"/>
          <a:stretch/>
        </p:blipFill>
        <p:spPr>
          <a:xfrm flipH="1" rot="10800000">
            <a:off x="4346800" y="3719526"/>
            <a:ext cx="175500" cy="1034725"/>
          </a:xfrm>
          <a:prstGeom prst="rect">
            <a:avLst/>
          </a:prstGeom>
          <a:noFill/>
          <a:ln>
            <a:noFill/>
          </a:ln>
        </p:spPr>
      </p:pic>
      <p:pic>
        <p:nvPicPr>
          <p:cNvPr id="35" name="Google Shape;35;p4"/>
          <p:cNvPicPr preferRelativeResize="0"/>
          <p:nvPr/>
        </p:nvPicPr>
        <p:blipFill>
          <a:blip r:embed="rId6">
            <a:alphaModFix/>
          </a:blip>
          <a:stretch>
            <a:fillRect/>
          </a:stretch>
        </p:blipFill>
        <p:spPr>
          <a:xfrm>
            <a:off x="2749550" y="3098940"/>
            <a:ext cx="2692443" cy="200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36" name="Shape 36"/>
        <p:cNvGrpSpPr/>
        <p:nvPr/>
      </p:nvGrpSpPr>
      <p:grpSpPr>
        <a:xfrm>
          <a:off x="0" y="0"/>
          <a:ext cx="0" cy="0"/>
          <a:chOff x="0" y="0"/>
          <a:chExt cx="0" cy="0"/>
        </a:xfrm>
      </p:grpSpPr>
      <p:sp>
        <p:nvSpPr>
          <p:cNvPr id="37" name="Google Shape;37;p5"/>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38" name="Google Shape;38;p5"/>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39" name="Google Shape;39;p5"/>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0" name="Google Shape;40;p5"/>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1" name="Google Shape;41;p5"/>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2" name="Google Shape;42;p5"/>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3" name="Google Shape;43;p5"/>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4" name="Google Shape;44;p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5" name="Google Shape;45;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46" name="Shape 46"/>
        <p:cNvGrpSpPr/>
        <p:nvPr/>
      </p:nvGrpSpPr>
      <p:grpSpPr>
        <a:xfrm>
          <a:off x="0" y="0"/>
          <a:ext cx="0" cy="0"/>
          <a:chOff x="0" y="0"/>
          <a:chExt cx="0" cy="0"/>
        </a:xfrm>
      </p:grpSpPr>
      <p:sp>
        <p:nvSpPr>
          <p:cNvPr id="47" name="Google Shape;47;p6"/>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48" name="Google Shape;48;p6"/>
          <p:cNvSpPr txBox="1"/>
          <p:nvPr>
            <p:ph idx="1"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9" name="Google Shape;49;p6"/>
          <p:cNvSpPr txBox="1"/>
          <p:nvPr>
            <p:ph idx="2" type="subTitle"/>
          </p:nvPr>
        </p:nvSpPr>
        <p:spPr>
          <a:xfrm>
            <a:off x="519450" y="3976250"/>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50" name="Google Shape;50;p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1" name="Google Shape;51;p6"/>
          <p:cNvSpPr txBox="1"/>
          <p:nvPr>
            <p:ph idx="3"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2" name="Google Shape;52;p6"/>
          <p:cNvSpPr txBox="1"/>
          <p:nvPr>
            <p:ph idx="4"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3" name="Google Shape;53;p6"/>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54" name="Google Shape;54;p6"/>
          <p:cNvSpPr txBox="1"/>
          <p:nvPr>
            <p:ph idx="6" type="subTitle"/>
          </p:nvPr>
        </p:nvSpPr>
        <p:spPr>
          <a:xfrm>
            <a:off x="519450" y="3197900"/>
            <a:ext cx="3522300" cy="6366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2100"/>
              <a:buFont typeface="Nunito ExtraBold"/>
              <a:buNone/>
              <a:defRPr sz="21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55" name="Google Shape;55;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CDF8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a:t>
            </a:r>
            <a:r>
              <a:rPr lang="en" sz="1000">
                <a:solidFill>
                  <a:schemeClr val="lt1"/>
                </a:solidFill>
                <a:latin typeface="Nunito ExtraBold"/>
                <a:ea typeface="Nunito ExtraBold"/>
                <a:cs typeface="Nunito ExtraBold"/>
                <a:sym typeface="Nunito ExtraBold"/>
              </a:rPr>
              <a:t> 2.3</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Crafting a Clear Message</a:t>
            </a:r>
            <a:endParaRPr sz="1000">
              <a:solidFill>
                <a:schemeClr val="lt1"/>
              </a:solidFill>
              <a:latin typeface="Raleway Medium"/>
              <a:ea typeface="Raleway Medium"/>
              <a:cs typeface="Raleway Medium"/>
              <a:sym typeface="Raleway Medium"/>
            </a:endParaRPr>
          </a:p>
        </p:txBody>
      </p:sp>
      <p:sp>
        <p:nvSpPr>
          <p:cNvPr id="9" name="Google Shape;9;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0" name="Google Shape;10;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png"/><Relationship Id="rId10"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35.png"/><Relationship Id="rId7" Type="http://schemas.openxmlformats.org/officeDocument/2006/relationships/image" Target="../media/image28.png"/><Relationship Id="rId8"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25.jpg"/><Relationship Id="rId5" Type="http://schemas.openxmlformats.org/officeDocument/2006/relationships/image" Target="../media/image14.jpg"/><Relationship Id="rId6" Type="http://schemas.openxmlformats.org/officeDocument/2006/relationships/image" Target="../media/image21.jpg"/><Relationship Id="rId7"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5.jpg"/><Relationship Id="rId5" Type="http://schemas.openxmlformats.org/officeDocument/2006/relationships/image" Target="../media/image14.jpg"/><Relationship Id="rId6" Type="http://schemas.openxmlformats.org/officeDocument/2006/relationships/image" Target="../media/image21.jpg"/><Relationship Id="rId7"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hyperlink" Target="https://www.livemint.com/Opinion/wm7zzhmpbvQZgaxq6NI8HN/Core-elements-of-effective-advocacy-message-audience-meth.html" TargetMode="External"/><Relationship Id="rId5" Type="http://schemas.openxmlformats.org/officeDocument/2006/relationships/hyperlink" Target="https://advocacyguide.icpolicyadvocacy.org/63-shape-the-message-for-your-audience" TargetMode="External"/><Relationship Id="rId6" Type="http://schemas.openxmlformats.org/officeDocument/2006/relationships/hyperlink" Target="https://www.who.int/mediacentre/communication-framework.pdf" TargetMode="External"/><Relationship Id="rId7"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22.jp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2.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 name="Shape 59"/>
        <p:cNvGrpSpPr/>
        <p:nvPr/>
      </p:nvGrpSpPr>
      <p:grpSpPr>
        <a:xfrm>
          <a:off x="0" y="0"/>
          <a:ext cx="0" cy="0"/>
          <a:chOff x="0" y="0"/>
          <a:chExt cx="0" cy="0"/>
        </a:xfrm>
      </p:grpSpPr>
      <p:sp>
        <p:nvSpPr>
          <p:cNvPr id="60" name="Google Shape;60;p7"/>
          <p:cNvSpPr/>
          <p:nvPr/>
        </p:nvSpPr>
        <p:spPr>
          <a:xfrm>
            <a:off x="0" y="0"/>
            <a:ext cx="8017800" cy="5670000"/>
          </a:xfrm>
          <a:prstGeom prst="rect">
            <a:avLst/>
          </a:prstGeom>
          <a:solidFill>
            <a:srgbClr val="BBF6EB"/>
          </a:solidFill>
          <a:ln cap="flat" cmpd="sng" w="9525">
            <a:solidFill>
              <a:srgbClr val="BBF6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288450" y="271975"/>
            <a:ext cx="7508100" cy="5167500"/>
          </a:xfrm>
          <a:prstGeom prst="rect">
            <a:avLst/>
          </a:prstGeom>
          <a:solidFill>
            <a:srgbClr val="009C8A"/>
          </a:solidFill>
          <a:ln cap="flat" cmpd="sng" w="9525">
            <a:solidFill>
              <a:srgbClr val="009C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3675725" y="1334550"/>
            <a:ext cx="4120825" cy="4107025"/>
          </a:xfrm>
          <a:prstGeom prst="rect">
            <a:avLst/>
          </a:prstGeom>
          <a:noFill/>
          <a:ln>
            <a:noFill/>
          </a:ln>
        </p:spPr>
      </p:pic>
      <p:sp>
        <p:nvSpPr>
          <p:cNvPr id="63" name="Google Shape;63;p7"/>
          <p:cNvSpPr txBox="1"/>
          <p:nvPr/>
        </p:nvSpPr>
        <p:spPr>
          <a:xfrm>
            <a:off x="810684" y="1085127"/>
            <a:ext cx="4852200" cy="422400"/>
          </a:xfrm>
          <a:prstGeom prst="rect">
            <a:avLst/>
          </a:prstGeom>
          <a:noFill/>
          <a:ln>
            <a:noFill/>
          </a:ln>
        </p:spPr>
        <p:txBody>
          <a:bodyPr anchorCtr="0" anchor="t" bIns="0" lIns="0" spcFirstLastPara="1" rIns="0" wrap="square" tIns="12850">
            <a:spAutoFit/>
          </a:bodyPr>
          <a:lstStyle/>
          <a:p>
            <a:pPr indent="0" lvl="0" marL="12700" marR="0" rtl="0" algn="l">
              <a:lnSpc>
                <a:spcPct val="70000"/>
              </a:lnSpc>
              <a:spcBef>
                <a:spcPts val="0"/>
              </a:spcBef>
              <a:spcAft>
                <a:spcPts val="0"/>
              </a:spcAft>
              <a:buNone/>
            </a:pPr>
            <a:r>
              <a:rPr lang="en" sz="3800">
                <a:solidFill>
                  <a:srgbClr val="FFFFFF"/>
                </a:solidFill>
                <a:latin typeface="Nunito ExtraBold"/>
                <a:ea typeface="Nunito ExtraBold"/>
                <a:cs typeface="Nunito ExtraBold"/>
                <a:sym typeface="Nunito ExtraBold"/>
              </a:rPr>
              <a:t>Crafting </a:t>
            </a:r>
            <a:r>
              <a:rPr lang="en" sz="3800">
                <a:solidFill>
                  <a:srgbClr val="FFFFFF"/>
                </a:solidFill>
                <a:latin typeface="Nunito ExtraBold"/>
                <a:ea typeface="Nunito ExtraBold"/>
                <a:cs typeface="Nunito ExtraBold"/>
                <a:sym typeface="Nunito ExtraBold"/>
              </a:rPr>
              <a:t>a Clear</a:t>
            </a:r>
            <a:endParaRPr sz="3800">
              <a:solidFill>
                <a:schemeClr val="dk1"/>
              </a:solidFill>
              <a:latin typeface="Nunito ExtraBold"/>
              <a:ea typeface="Nunito ExtraBold"/>
              <a:cs typeface="Nunito ExtraBold"/>
              <a:sym typeface="Nunito ExtraBold"/>
            </a:endParaRPr>
          </a:p>
        </p:txBody>
      </p:sp>
      <p:sp>
        <p:nvSpPr>
          <p:cNvPr id="64" name="Google Shape;64;p7"/>
          <p:cNvSpPr txBox="1"/>
          <p:nvPr>
            <p:ph idx="1" type="body"/>
          </p:nvPr>
        </p:nvSpPr>
        <p:spPr>
          <a:xfrm>
            <a:off x="800565" y="1568500"/>
            <a:ext cx="6272100" cy="744300"/>
          </a:xfrm>
          <a:prstGeom prst="rect">
            <a:avLst/>
          </a:prstGeom>
          <a:noFill/>
          <a:ln>
            <a:noFill/>
          </a:ln>
        </p:spPr>
        <p:txBody>
          <a:bodyPr anchorCtr="0" anchor="t" bIns="0" lIns="0" spcFirstLastPara="1" rIns="0" wrap="square" tIns="11425">
            <a:spAutoFit/>
          </a:bodyPr>
          <a:lstStyle/>
          <a:p>
            <a:pPr indent="0" lvl="0" marL="0" rtl="0" algn="l">
              <a:lnSpc>
                <a:spcPct val="70000"/>
              </a:lnSpc>
              <a:spcBef>
                <a:spcPts val="0"/>
              </a:spcBef>
              <a:spcAft>
                <a:spcPts val="0"/>
              </a:spcAft>
              <a:buNone/>
            </a:pPr>
            <a:r>
              <a:rPr lang="en" sz="6800">
                <a:solidFill>
                  <a:srgbClr val="BBF6EB"/>
                </a:solidFill>
              </a:rPr>
              <a:t>Message</a:t>
            </a:r>
            <a:endParaRPr sz="6800">
              <a:solidFill>
                <a:srgbClr val="BBF6EB"/>
              </a:solidFill>
              <a:latin typeface="Nunito ExtraBold"/>
              <a:ea typeface="Nunito ExtraBold"/>
              <a:cs typeface="Nunito ExtraBold"/>
              <a:sym typeface="Nunito ExtraBold"/>
            </a:endParaRPr>
          </a:p>
        </p:txBody>
      </p:sp>
      <p:sp>
        <p:nvSpPr>
          <p:cNvPr id="65" name="Google Shape;65;p7"/>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 </a:t>
            </a:r>
            <a:r>
              <a:rPr lang="en" sz="1500">
                <a:solidFill>
                  <a:srgbClr val="FFFFFF"/>
                </a:solidFill>
                <a:latin typeface="Nunito ExtraBold"/>
                <a:ea typeface="Nunito ExtraBold"/>
                <a:cs typeface="Nunito ExtraBold"/>
                <a:sym typeface="Nunito ExtraBold"/>
              </a:rPr>
              <a:t>2</a:t>
            </a:r>
            <a:r>
              <a:rPr lang="en" sz="1500">
                <a:solidFill>
                  <a:srgbClr val="FFFFFF"/>
                </a:solidFill>
                <a:latin typeface="Nunito ExtraBold"/>
                <a:ea typeface="Nunito ExtraBold"/>
                <a:cs typeface="Nunito ExtraBold"/>
                <a:sym typeface="Nunito ExtraBold"/>
              </a:rPr>
              <a:t>.3</a:t>
            </a:r>
            <a:endParaRPr sz="1500">
              <a:solidFill>
                <a:schemeClr val="dk1"/>
              </a:solidFill>
              <a:latin typeface="Nunito ExtraBold"/>
              <a:ea typeface="Nunito ExtraBold"/>
              <a:cs typeface="Nunito ExtraBold"/>
              <a:sym typeface="Nunito ExtraBold"/>
            </a:endParaRPr>
          </a:p>
        </p:txBody>
      </p:sp>
      <p:sp>
        <p:nvSpPr>
          <p:cNvPr id="66" name="Google Shape;66;p7"/>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67" name="Google Shape;67;p7"/>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68" name="Google Shape;68;p7"/>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9" name="Google Shape;69;p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0" name="Google Shape;70;p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71" name="Google Shape;71;p7"/>
          <p:cNvPicPr preferRelativeResize="0"/>
          <p:nvPr/>
        </p:nvPicPr>
        <p:blipFill>
          <a:blip r:embed="rId4">
            <a:alphaModFix/>
          </a:blip>
          <a:stretch>
            <a:fillRect/>
          </a:stretch>
        </p:blipFill>
        <p:spPr>
          <a:xfrm>
            <a:off x="835594" y="2336746"/>
            <a:ext cx="2201059" cy="200100"/>
          </a:xfrm>
          <a:prstGeom prst="rect">
            <a:avLst/>
          </a:prstGeom>
          <a:noFill/>
          <a:ln>
            <a:noFill/>
          </a:ln>
        </p:spPr>
      </p:pic>
      <p:pic>
        <p:nvPicPr>
          <p:cNvPr id="72" name="Google Shape;72;p7"/>
          <p:cNvPicPr preferRelativeResize="0"/>
          <p:nvPr/>
        </p:nvPicPr>
        <p:blipFill rotWithShape="1">
          <a:blip r:embed="rId5">
            <a:alphaModFix/>
          </a:blip>
          <a:srcRect b="0" l="0" r="0" t="0"/>
          <a:stretch/>
        </p:blipFill>
        <p:spPr>
          <a:xfrm>
            <a:off x="180575" y="2345925"/>
            <a:ext cx="7742198" cy="3084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16"/>
          <p:cNvPicPr preferRelativeResize="0"/>
          <p:nvPr/>
        </p:nvPicPr>
        <p:blipFill rotWithShape="1">
          <a:blip r:embed="rId3">
            <a:alphaModFix/>
          </a:blip>
          <a:srcRect b="0" l="0" r="0" t="0"/>
          <a:stretch/>
        </p:blipFill>
        <p:spPr>
          <a:xfrm>
            <a:off x="212425" y="426700"/>
            <a:ext cx="7582976" cy="5035451"/>
          </a:xfrm>
          <a:prstGeom prst="rect">
            <a:avLst/>
          </a:prstGeom>
          <a:noFill/>
          <a:ln>
            <a:noFill/>
          </a:ln>
        </p:spPr>
      </p:pic>
      <p:sp>
        <p:nvSpPr>
          <p:cNvPr id="235" name="Google Shape;235;p16"/>
          <p:cNvSpPr/>
          <p:nvPr/>
        </p:nvSpPr>
        <p:spPr>
          <a:xfrm>
            <a:off x="178250" y="426700"/>
            <a:ext cx="3384847" cy="295793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36" name="Google Shape;236;p16"/>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ANDREW NEEL ON UNSPLASH</a:t>
            </a:r>
            <a:endParaRPr/>
          </a:p>
        </p:txBody>
      </p:sp>
      <p:sp>
        <p:nvSpPr>
          <p:cNvPr id="237" name="Google Shape;237;p16"/>
          <p:cNvSpPr txBox="1"/>
          <p:nvPr>
            <p:ph type="title"/>
          </p:nvPr>
        </p:nvSpPr>
        <p:spPr>
          <a:xfrm>
            <a:off x="519450" y="1506367"/>
            <a:ext cx="2659800" cy="73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5300"/>
              <a:t>Content</a:t>
            </a:r>
            <a:endParaRPr sz="5300"/>
          </a:p>
        </p:txBody>
      </p:sp>
      <p:sp>
        <p:nvSpPr>
          <p:cNvPr id="238" name="Google Shape;238;p1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9" name="Google Shape;239;p16"/>
          <p:cNvSpPr/>
          <p:nvPr/>
        </p:nvSpPr>
        <p:spPr>
          <a:xfrm>
            <a:off x="552900" y="1117550"/>
            <a:ext cx="387300" cy="3873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txBox="1"/>
          <p:nvPr/>
        </p:nvSpPr>
        <p:spPr>
          <a:xfrm>
            <a:off x="519445" y="11919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3</a:t>
            </a:r>
            <a:endParaRPr sz="1600">
              <a:latin typeface="Nunito ExtraBold"/>
              <a:ea typeface="Nunito ExtraBold"/>
              <a:cs typeface="Nunito ExtraBold"/>
              <a:sym typeface="Nunito ExtraBold"/>
            </a:endParaRPr>
          </a:p>
        </p:txBody>
      </p:sp>
      <p:sp>
        <p:nvSpPr>
          <p:cNvPr id="241" name="Google Shape;241;p1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42" name="Google Shape;242;p1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7"/>
          <p:cNvSpPr/>
          <p:nvPr/>
        </p:nvSpPr>
        <p:spPr>
          <a:xfrm>
            <a:off x="40100" y="420325"/>
            <a:ext cx="3140159" cy="274411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48" name="Google Shape;248;p17"/>
          <p:cNvPicPr preferRelativeResize="0"/>
          <p:nvPr/>
        </p:nvPicPr>
        <p:blipFill>
          <a:blip r:embed="rId3">
            <a:alphaModFix/>
          </a:blip>
          <a:stretch>
            <a:fillRect/>
          </a:stretch>
        </p:blipFill>
        <p:spPr>
          <a:xfrm>
            <a:off x="1017270" y="1147783"/>
            <a:ext cx="6788025" cy="3918025"/>
          </a:xfrm>
          <a:prstGeom prst="rect">
            <a:avLst/>
          </a:prstGeom>
          <a:noFill/>
          <a:ln>
            <a:noFill/>
          </a:ln>
        </p:spPr>
      </p:pic>
      <p:sp>
        <p:nvSpPr>
          <p:cNvPr id="249" name="Google Shape;249;p17"/>
          <p:cNvSpPr txBox="1"/>
          <p:nvPr>
            <p:ph type="title"/>
          </p:nvPr>
        </p:nvSpPr>
        <p:spPr>
          <a:xfrm>
            <a:off x="519450" y="957191"/>
            <a:ext cx="2257800" cy="914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300"/>
              <a:t>Key Message</a:t>
            </a:r>
            <a:endParaRPr sz="3300"/>
          </a:p>
        </p:txBody>
      </p:sp>
      <p:sp>
        <p:nvSpPr>
          <p:cNvPr id="250" name="Google Shape;250;p17"/>
          <p:cNvSpPr txBox="1"/>
          <p:nvPr>
            <p:ph idx="6" type="subTitle"/>
          </p:nvPr>
        </p:nvSpPr>
        <p:spPr>
          <a:xfrm>
            <a:off x="519450" y="1977241"/>
            <a:ext cx="1779900" cy="711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900"/>
              </a:spcAft>
              <a:buNone/>
            </a:pPr>
            <a:r>
              <a:rPr lang="en" sz="1400"/>
              <a:t>What do I need to say to compel my audience to action?</a:t>
            </a:r>
            <a:endParaRPr sz="1900"/>
          </a:p>
        </p:txBody>
      </p:sp>
      <p:sp>
        <p:nvSpPr>
          <p:cNvPr id="251" name="Google Shape;251;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52" name="Google Shape;252;p17"/>
          <p:cNvSpPr txBox="1"/>
          <p:nvPr/>
        </p:nvSpPr>
        <p:spPr>
          <a:xfrm>
            <a:off x="2643474" y="1628076"/>
            <a:ext cx="1376400" cy="39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Problem</a:t>
            </a:r>
            <a:endParaRPr>
              <a:solidFill>
                <a:schemeClr val="lt1"/>
              </a:solidFill>
            </a:endParaRPr>
          </a:p>
        </p:txBody>
      </p:sp>
      <p:sp>
        <p:nvSpPr>
          <p:cNvPr id="253" name="Google Shape;253;p17"/>
          <p:cNvSpPr txBox="1"/>
          <p:nvPr/>
        </p:nvSpPr>
        <p:spPr>
          <a:xfrm>
            <a:off x="4250549" y="1628076"/>
            <a:ext cx="1376400" cy="39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rgbClr val="59585B"/>
                </a:solidFill>
                <a:latin typeface="Raleway"/>
                <a:ea typeface="Raleway"/>
                <a:cs typeface="Raleway"/>
                <a:sym typeface="Raleway"/>
              </a:rPr>
              <a:t>Context</a:t>
            </a:r>
            <a:endParaRPr/>
          </a:p>
        </p:txBody>
      </p:sp>
      <p:sp>
        <p:nvSpPr>
          <p:cNvPr id="254" name="Google Shape;254;p17"/>
          <p:cNvSpPr txBox="1"/>
          <p:nvPr/>
        </p:nvSpPr>
        <p:spPr>
          <a:xfrm>
            <a:off x="5936074" y="1628084"/>
            <a:ext cx="1223700" cy="39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Implications</a:t>
            </a:r>
            <a:endParaRPr>
              <a:solidFill>
                <a:schemeClr val="lt1"/>
              </a:solidFill>
            </a:endParaRPr>
          </a:p>
        </p:txBody>
      </p:sp>
      <p:sp>
        <p:nvSpPr>
          <p:cNvPr id="255" name="Google Shape;255;p17"/>
          <p:cNvSpPr txBox="1"/>
          <p:nvPr/>
        </p:nvSpPr>
        <p:spPr>
          <a:xfrm>
            <a:off x="2643474" y="3449845"/>
            <a:ext cx="1376400" cy="631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rgbClr val="59585B"/>
                </a:solidFill>
                <a:latin typeface="Raleway"/>
                <a:ea typeface="Raleway"/>
                <a:cs typeface="Raleway"/>
                <a:sym typeface="Raleway"/>
              </a:rPr>
              <a:t>Personal experiences</a:t>
            </a:r>
            <a:endParaRPr sz="1350">
              <a:solidFill>
                <a:srgbClr val="59585B"/>
              </a:solidFill>
              <a:latin typeface="Raleway"/>
              <a:ea typeface="Raleway"/>
              <a:cs typeface="Raleway"/>
              <a:sym typeface="Raleway"/>
            </a:endParaRPr>
          </a:p>
        </p:txBody>
      </p:sp>
      <p:sp>
        <p:nvSpPr>
          <p:cNvPr id="256" name="Google Shape;256;p17"/>
          <p:cNvSpPr txBox="1"/>
          <p:nvPr/>
        </p:nvSpPr>
        <p:spPr>
          <a:xfrm>
            <a:off x="4250549" y="3569395"/>
            <a:ext cx="1376400" cy="39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Solutions</a:t>
            </a:r>
            <a:endParaRPr>
              <a:solidFill>
                <a:schemeClr val="lt1"/>
              </a:solidFill>
            </a:endParaRPr>
          </a:p>
        </p:txBody>
      </p:sp>
      <p:sp>
        <p:nvSpPr>
          <p:cNvPr id="257" name="Google Shape;257;p17"/>
          <p:cNvSpPr txBox="1"/>
          <p:nvPr/>
        </p:nvSpPr>
        <p:spPr>
          <a:xfrm>
            <a:off x="5865949" y="3569395"/>
            <a:ext cx="1376400" cy="39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rgbClr val="59585B"/>
                </a:solidFill>
                <a:latin typeface="Raleway"/>
                <a:ea typeface="Raleway"/>
                <a:cs typeface="Raleway"/>
                <a:sym typeface="Raleway"/>
              </a:rPr>
              <a:t>Motivations</a:t>
            </a:r>
            <a:endParaRPr/>
          </a:p>
        </p:txBody>
      </p:sp>
      <p:sp>
        <p:nvSpPr>
          <p:cNvPr id="258" name="Google Shape;258;p17"/>
          <p:cNvSpPr txBox="1"/>
          <p:nvPr/>
        </p:nvSpPr>
        <p:spPr>
          <a:xfrm>
            <a:off x="996449" y="3449845"/>
            <a:ext cx="1440900" cy="631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Data and evidence</a:t>
            </a:r>
            <a:endParaRPr>
              <a:solidFill>
                <a:schemeClr val="lt1"/>
              </a:solidFill>
            </a:endParaRPr>
          </a:p>
        </p:txBody>
      </p:sp>
      <p:sp>
        <p:nvSpPr>
          <p:cNvPr id="259" name="Google Shape;259;p1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60" name="Google Shape;260;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8"/>
          <p:cNvPicPr preferRelativeResize="0"/>
          <p:nvPr/>
        </p:nvPicPr>
        <p:blipFill>
          <a:blip r:embed="rId3">
            <a:alphaModFix/>
          </a:blip>
          <a:stretch>
            <a:fillRect/>
          </a:stretch>
        </p:blipFill>
        <p:spPr>
          <a:xfrm>
            <a:off x="1761583" y="428949"/>
            <a:ext cx="4495834" cy="2279975"/>
          </a:xfrm>
          <a:prstGeom prst="rect">
            <a:avLst/>
          </a:prstGeom>
          <a:noFill/>
          <a:ln>
            <a:noFill/>
          </a:ln>
        </p:spPr>
      </p:pic>
      <p:sp>
        <p:nvSpPr>
          <p:cNvPr id="266" name="Google Shape;266;p18"/>
          <p:cNvSpPr txBox="1"/>
          <p:nvPr>
            <p:ph idx="4" type="subTitle"/>
          </p:nvPr>
        </p:nvSpPr>
        <p:spPr>
          <a:xfrm>
            <a:off x="532700" y="2942700"/>
            <a:ext cx="1503900" cy="6858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What is the problem and possible solution?</a:t>
            </a:r>
            <a:endParaRPr/>
          </a:p>
        </p:txBody>
      </p:sp>
      <p:sp>
        <p:nvSpPr>
          <p:cNvPr id="267" name="Google Shape;267;p18"/>
          <p:cNvSpPr txBox="1"/>
          <p:nvPr>
            <p:ph idx="1" type="subTitle"/>
          </p:nvPr>
        </p:nvSpPr>
        <p:spPr>
          <a:xfrm>
            <a:off x="532703" y="2390350"/>
            <a:ext cx="15039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rgbClr val="59585B"/>
                </a:solidFill>
              </a:rPr>
              <a:t>STATE YOUR POSITION</a:t>
            </a:r>
            <a:endParaRPr/>
          </a:p>
        </p:txBody>
      </p:sp>
      <p:sp>
        <p:nvSpPr>
          <p:cNvPr id="268" name="Google Shape;268;p18"/>
          <p:cNvSpPr txBox="1"/>
          <p:nvPr>
            <p:ph idx="5" type="title"/>
          </p:nvPr>
        </p:nvSpPr>
        <p:spPr>
          <a:xfrm>
            <a:off x="2510099" y="1184200"/>
            <a:ext cx="29988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Key Message Components</a:t>
            </a:r>
            <a:endParaRPr/>
          </a:p>
        </p:txBody>
      </p:sp>
      <p:pic>
        <p:nvPicPr>
          <p:cNvPr id="269" name="Google Shape;269;p18"/>
          <p:cNvPicPr preferRelativeResize="0"/>
          <p:nvPr/>
        </p:nvPicPr>
        <p:blipFill>
          <a:blip r:embed="rId4">
            <a:alphaModFix/>
          </a:blip>
          <a:stretch>
            <a:fillRect/>
          </a:stretch>
        </p:blipFill>
        <p:spPr>
          <a:xfrm>
            <a:off x="918088" y="1582969"/>
            <a:ext cx="733125" cy="733125"/>
          </a:xfrm>
          <a:prstGeom prst="rect">
            <a:avLst/>
          </a:prstGeom>
          <a:noFill/>
          <a:ln>
            <a:noFill/>
          </a:ln>
        </p:spPr>
      </p:pic>
      <p:sp>
        <p:nvSpPr>
          <p:cNvPr id="270" name="Google Shape;270;p18"/>
          <p:cNvSpPr txBox="1"/>
          <p:nvPr>
            <p:ph idx="4" type="subTitle"/>
          </p:nvPr>
        </p:nvSpPr>
        <p:spPr>
          <a:xfrm>
            <a:off x="2358280" y="4044874"/>
            <a:ext cx="1503900" cy="1120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a:solidFill>
                  <a:srgbClr val="59585B"/>
                </a:solidFill>
              </a:rPr>
              <a:t>What are the one or two key pieces of evidence from the research about this issue? </a:t>
            </a:r>
            <a:endParaRPr/>
          </a:p>
        </p:txBody>
      </p:sp>
      <p:sp>
        <p:nvSpPr>
          <p:cNvPr id="271" name="Google Shape;271;p18"/>
          <p:cNvSpPr txBox="1"/>
          <p:nvPr>
            <p:ph idx="1" type="subTitle"/>
          </p:nvPr>
        </p:nvSpPr>
        <p:spPr>
          <a:xfrm>
            <a:off x="2358284" y="3492525"/>
            <a:ext cx="15039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rgbClr val="59585B"/>
                </a:solidFill>
              </a:rPr>
              <a:t>SUPPORT WITH EVIDENCE</a:t>
            </a:r>
            <a:endParaRPr/>
          </a:p>
        </p:txBody>
      </p:sp>
      <p:sp>
        <p:nvSpPr>
          <p:cNvPr id="272" name="Google Shape;272;p18"/>
          <p:cNvSpPr txBox="1"/>
          <p:nvPr>
            <p:ph idx="4" type="subTitle"/>
          </p:nvPr>
        </p:nvSpPr>
        <p:spPr>
          <a:xfrm>
            <a:off x="4156798" y="4044874"/>
            <a:ext cx="1503900" cy="1120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a:solidFill>
                  <a:srgbClr val="59585B"/>
                </a:solidFill>
              </a:rPr>
              <a:t>Can you provide an example or narrative for why this issue is important?</a:t>
            </a:r>
            <a:endParaRPr/>
          </a:p>
        </p:txBody>
      </p:sp>
      <p:sp>
        <p:nvSpPr>
          <p:cNvPr id="273" name="Google Shape;273;p18"/>
          <p:cNvSpPr txBox="1"/>
          <p:nvPr>
            <p:ph idx="1" type="subTitle"/>
          </p:nvPr>
        </p:nvSpPr>
        <p:spPr>
          <a:xfrm>
            <a:off x="4156801" y="3492525"/>
            <a:ext cx="15039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rgbClr val="59585B"/>
                </a:solidFill>
              </a:rPr>
              <a:t>MAKE IT </a:t>
            </a:r>
            <a:br>
              <a:rPr lang="en" sz="1350">
                <a:solidFill>
                  <a:srgbClr val="59585B"/>
                </a:solidFill>
              </a:rPr>
            </a:br>
            <a:r>
              <a:rPr lang="en" sz="1350">
                <a:solidFill>
                  <a:srgbClr val="59585B"/>
                </a:solidFill>
              </a:rPr>
              <a:t>MATTER</a:t>
            </a:r>
            <a:endParaRPr/>
          </a:p>
        </p:txBody>
      </p:sp>
      <p:sp>
        <p:nvSpPr>
          <p:cNvPr id="274" name="Google Shape;274;p18"/>
          <p:cNvSpPr txBox="1"/>
          <p:nvPr>
            <p:ph idx="4" type="subTitle"/>
          </p:nvPr>
        </p:nvSpPr>
        <p:spPr>
          <a:xfrm>
            <a:off x="5928253" y="2942700"/>
            <a:ext cx="1503900" cy="6603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a:solidFill>
                  <a:srgbClr val="59585B"/>
                </a:solidFill>
              </a:rPr>
              <a:t>What do </a:t>
            </a:r>
            <a:r>
              <a:rPr lang="en">
                <a:solidFill>
                  <a:srgbClr val="59585B"/>
                </a:solidFill>
              </a:rPr>
              <a:t>you</a:t>
            </a:r>
            <a:r>
              <a:rPr lang="en">
                <a:solidFill>
                  <a:srgbClr val="59585B"/>
                </a:solidFill>
              </a:rPr>
              <a:t> want </a:t>
            </a:r>
            <a:r>
              <a:rPr lang="en"/>
              <a:t>your audience</a:t>
            </a:r>
            <a:r>
              <a:rPr lang="en">
                <a:solidFill>
                  <a:srgbClr val="59585B"/>
                </a:solidFill>
              </a:rPr>
              <a:t> to do?</a:t>
            </a:r>
            <a:endParaRPr/>
          </a:p>
        </p:txBody>
      </p:sp>
      <p:sp>
        <p:nvSpPr>
          <p:cNvPr id="275" name="Google Shape;275;p18"/>
          <p:cNvSpPr txBox="1"/>
          <p:nvPr>
            <p:ph idx="1" type="subTitle"/>
          </p:nvPr>
        </p:nvSpPr>
        <p:spPr>
          <a:xfrm>
            <a:off x="5928257" y="2390350"/>
            <a:ext cx="15039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rgbClr val="59585B"/>
                </a:solidFill>
              </a:rPr>
              <a:t>CALL </a:t>
            </a:r>
            <a:r>
              <a:rPr lang="en" sz="1350"/>
              <a:t>TO </a:t>
            </a:r>
            <a:br>
              <a:rPr lang="en" sz="1350"/>
            </a:br>
            <a:r>
              <a:rPr lang="en" sz="1350">
                <a:solidFill>
                  <a:srgbClr val="59585B"/>
                </a:solidFill>
              </a:rPr>
              <a:t>ACTION</a:t>
            </a:r>
            <a:endParaRPr/>
          </a:p>
        </p:txBody>
      </p:sp>
      <p:pic>
        <p:nvPicPr>
          <p:cNvPr id="276" name="Google Shape;276;p18"/>
          <p:cNvPicPr preferRelativeResize="0"/>
          <p:nvPr/>
        </p:nvPicPr>
        <p:blipFill>
          <a:blip r:embed="rId4">
            <a:alphaModFix/>
          </a:blip>
          <a:stretch>
            <a:fillRect/>
          </a:stretch>
        </p:blipFill>
        <p:spPr>
          <a:xfrm>
            <a:off x="6313625" y="1582969"/>
            <a:ext cx="733125" cy="733125"/>
          </a:xfrm>
          <a:prstGeom prst="rect">
            <a:avLst/>
          </a:prstGeom>
          <a:noFill/>
          <a:ln>
            <a:noFill/>
          </a:ln>
        </p:spPr>
      </p:pic>
      <p:pic>
        <p:nvPicPr>
          <p:cNvPr id="277" name="Google Shape;277;p18"/>
          <p:cNvPicPr preferRelativeResize="0"/>
          <p:nvPr/>
        </p:nvPicPr>
        <p:blipFill>
          <a:blip r:embed="rId4">
            <a:alphaModFix/>
          </a:blip>
          <a:stretch>
            <a:fillRect/>
          </a:stretch>
        </p:blipFill>
        <p:spPr>
          <a:xfrm>
            <a:off x="2743663" y="2681507"/>
            <a:ext cx="733125" cy="733125"/>
          </a:xfrm>
          <a:prstGeom prst="rect">
            <a:avLst/>
          </a:prstGeom>
          <a:noFill/>
          <a:ln>
            <a:noFill/>
          </a:ln>
        </p:spPr>
      </p:pic>
      <p:pic>
        <p:nvPicPr>
          <p:cNvPr id="278" name="Google Shape;278;p18"/>
          <p:cNvPicPr preferRelativeResize="0"/>
          <p:nvPr/>
        </p:nvPicPr>
        <p:blipFill>
          <a:blip r:embed="rId4">
            <a:alphaModFix/>
          </a:blip>
          <a:stretch>
            <a:fillRect/>
          </a:stretch>
        </p:blipFill>
        <p:spPr>
          <a:xfrm>
            <a:off x="4542175" y="2681507"/>
            <a:ext cx="733125" cy="733125"/>
          </a:xfrm>
          <a:prstGeom prst="rect">
            <a:avLst/>
          </a:prstGeom>
          <a:noFill/>
          <a:ln>
            <a:noFill/>
          </a:ln>
        </p:spPr>
      </p:pic>
      <p:pic>
        <p:nvPicPr>
          <p:cNvPr id="279" name="Google Shape;279;p18"/>
          <p:cNvPicPr preferRelativeResize="0"/>
          <p:nvPr/>
        </p:nvPicPr>
        <p:blipFill>
          <a:blip r:embed="rId5">
            <a:alphaModFix/>
          </a:blip>
          <a:stretch>
            <a:fillRect/>
          </a:stretch>
        </p:blipFill>
        <p:spPr>
          <a:xfrm>
            <a:off x="5433818" y="1835325"/>
            <a:ext cx="816750" cy="191175"/>
          </a:xfrm>
          <a:prstGeom prst="rect">
            <a:avLst/>
          </a:prstGeom>
          <a:noFill/>
          <a:ln>
            <a:noFill/>
          </a:ln>
        </p:spPr>
      </p:pic>
      <p:pic>
        <p:nvPicPr>
          <p:cNvPr id="280" name="Google Shape;280;p18"/>
          <p:cNvPicPr preferRelativeResize="0"/>
          <p:nvPr/>
        </p:nvPicPr>
        <p:blipFill>
          <a:blip r:embed="rId5">
            <a:alphaModFix/>
          </a:blip>
          <a:stretch>
            <a:fillRect/>
          </a:stretch>
        </p:blipFill>
        <p:spPr>
          <a:xfrm flipH="1">
            <a:off x="1761568" y="1835325"/>
            <a:ext cx="816750" cy="191175"/>
          </a:xfrm>
          <a:prstGeom prst="rect">
            <a:avLst/>
          </a:prstGeom>
          <a:noFill/>
          <a:ln>
            <a:noFill/>
          </a:ln>
        </p:spPr>
      </p:pic>
      <p:sp>
        <p:nvSpPr>
          <p:cNvPr id="281" name="Google Shape;281;p1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9"/>
          <p:cNvSpPr/>
          <p:nvPr/>
        </p:nvSpPr>
        <p:spPr>
          <a:xfrm>
            <a:off x="3750" y="426700"/>
            <a:ext cx="3180940" cy="2779747"/>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87" name="Google Shape;287;p19"/>
          <p:cNvSpPr/>
          <p:nvPr/>
        </p:nvSpPr>
        <p:spPr>
          <a:xfrm>
            <a:off x="5366100" y="3486625"/>
            <a:ext cx="1806000" cy="1806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1422557" y="2891550"/>
            <a:ext cx="2435100" cy="24351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803536" y="700511"/>
            <a:ext cx="2588100" cy="2588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txBox="1"/>
          <p:nvPr>
            <p:ph type="title"/>
          </p:nvPr>
        </p:nvSpPr>
        <p:spPr>
          <a:xfrm>
            <a:off x="519450" y="1122727"/>
            <a:ext cx="2435100" cy="1293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Font typeface="Arial"/>
              <a:buNone/>
            </a:pPr>
            <a:r>
              <a:rPr lang="en"/>
              <a:t>Remember: Less Is More</a:t>
            </a:r>
            <a:endParaRPr/>
          </a:p>
        </p:txBody>
      </p:sp>
      <p:sp>
        <p:nvSpPr>
          <p:cNvPr id="291" name="Google Shape;291;p1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92" name="Google Shape;292;p19"/>
          <p:cNvSpPr txBox="1"/>
          <p:nvPr/>
        </p:nvSpPr>
        <p:spPr>
          <a:xfrm>
            <a:off x="2232107" y="3391825"/>
            <a:ext cx="816000" cy="1196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chemeClr val="dk1"/>
              </a:buClr>
              <a:buFont typeface="Arial"/>
              <a:buNone/>
            </a:pPr>
            <a:r>
              <a:rPr lang="en" sz="7300">
                <a:solidFill>
                  <a:schemeClr val="lt1"/>
                </a:solidFill>
                <a:latin typeface="Nunito ExtraBold"/>
                <a:ea typeface="Nunito ExtraBold"/>
                <a:cs typeface="Nunito ExtraBold"/>
                <a:sym typeface="Nunito ExtraBold"/>
              </a:rPr>
              <a:t>3</a:t>
            </a:r>
            <a:endParaRPr sz="7600">
              <a:solidFill>
                <a:schemeClr val="lt1"/>
              </a:solidFill>
            </a:endParaRPr>
          </a:p>
        </p:txBody>
      </p:sp>
      <p:sp>
        <p:nvSpPr>
          <p:cNvPr id="293" name="Google Shape;293;p19"/>
          <p:cNvSpPr txBox="1"/>
          <p:nvPr/>
        </p:nvSpPr>
        <p:spPr>
          <a:xfrm>
            <a:off x="1985282" y="3247850"/>
            <a:ext cx="133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Maximum of</a:t>
            </a:r>
            <a:endParaRPr>
              <a:solidFill>
                <a:schemeClr val="lt1"/>
              </a:solidFill>
            </a:endParaRPr>
          </a:p>
        </p:txBody>
      </p:sp>
      <p:sp>
        <p:nvSpPr>
          <p:cNvPr id="294" name="Google Shape;294;p19"/>
          <p:cNvSpPr txBox="1"/>
          <p:nvPr/>
        </p:nvSpPr>
        <p:spPr>
          <a:xfrm>
            <a:off x="2053857" y="4272049"/>
            <a:ext cx="1213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key points, each backed by evidence</a:t>
            </a:r>
            <a:endParaRPr>
              <a:solidFill>
                <a:schemeClr val="lt1"/>
              </a:solidFill>
            </a:endParaRPr>
          </a:p>
        </p:txBody>
      </p:sp>
      <p:sp>
        <p:nvSpPr>
          <p:cNvPr id="295" name="Google Shape;295;p19"/>
          <p:cNvSpPr txBox="1"/>
          <p:nvPr/>
        </p:nvSpPr>
        <p:spPr>
          <a:xfrm>
            <a:off x="5366100" y="3842343"/>
            <a:ext cx="1806000" cy="1015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000">
                <a:solidFill>
                  <a:srgbClr val="009C8A"/>
                </a:solidFill>
                <a:latin typeface="Nunito ExtraBold"/>
                <a:ea typeface="Nunito ExtraBold"/>
                <a:cs typeface="Nunito ExtraBold"/>
                <a:sym typeface="Nunito ExtraBold"/>
              </a:rPr>
              <a:t>Be </a:t>
            </a:r>
            <a:r>
              <a:rPr lang="en" sz="3000">
                <a:solidFill>
                  <a:srgbClr val="009C8A"/>
                </a:solidFill>
                <a:latin typeface="Nunito ExtraBold"/>
                <a:ea typeface="Nunito ExtraBold"/>
                <a:cs typeface="Nunito ExtraBold"/>
                <a:sym typeface="Nunito ExtraBold"/>
              </a:rPr>
              <a:t>concise</a:t>
            </a:r>
            <a:endParaRPr sz="3000"/>
          </a:p>
        </p:txBody>
      </p:sp>
      <p:grpSp>
        <p:nvGrpSpPr>
          <p:cNvPr id="296" name="Google Shape;296;p19"/>
          <p:cNvGrpSpPr/>
          <p:nvPr/>
        </p:nvGrpSpPr>
        <p:grpSpPr>
          <a:xfrm>
            <a:off x="4103325" y="1257863"/>
            <a:ext cx="2037900" cy="1324738"/>
            <a:chOff x="5274175" y="1291225"/>
            <a:chExt cx="2037900" cy="1324738"/>
          </a:xfrm>
        </p:grpSpPr>
        <p:sp>
          <p:nvSpPr>
            <p:cNvPr id="297" name="Google Shape;297;p19"/>
            <p:cNvSpPr txBox="1"/>
            <p:nvPr/>
          </p:nvSpPr>
          <p:spPr>
            <a:xfrm>
              <a:off x="5354316" y="1892475"/>
              <a:ext cx="1844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your audience will</a:t>
              </a:r>
              <a:endParaRPr>
                <a:solidFill>
                  <a:schemeClr val="lt1"/>
                </a:solidFill>
              </a:endParaRPr>
            </a:p>
          </p:txBody>
        </p:sp>
        <p:sp>
          <p:nvSpPr>
            <p:cNvPr id="298" name="Google Shape;298;p19"/>
            <p:cNvSpPr txBox="1"/>
            <p:nvPr/>
          </p:nvSpPr>
          <p:spPr>
            <a:xfrm>
              <a:off x="5277750" y="1437905"/>
              <a:ext cx="1923900" cy="60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000">
                  <a:solidFill>
                    <a:schemeClr val="lt1"/>
                  </a:solidFill>
                  <a:latin typeface="Nunito ExtraBold"/>
                  <a:ea typeface="Nunito ExtraBold"/>
                  <a:cs typeface="Nunito ExtraBold"/>
                  <a:sym typeface="Nunito ExtraBold"/>
                </a:rPr>
                <a:t>language</a:t>
              </a:r>
              <a:endParaRPr sz="3000">
                <a:solidFill>
                  <a:schemeClr val="lt1"/>
                </a:solidFill>
              </a:endParaRPr>
            </a:p>
          </p:txBody>
        </p:sp>
        <p:sp>
          <p:nvSpPr>
            <p:cNvPr id="299" name="Google Shape;299;p19"/>
            <p:cNvSpPr txBox="1"/>
            <p:nvPr/>
          </p:nvSpPr>
          <p:spPr>
            <a:xfrm>
              <a:off x="5274175" y="2084963"/>
              <a:ext cx="2037900" cy="53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2500">
                  <a:solidFill>
                    <a:schemeClr val="lt1"/>
                  </a:solidFill>
                  <a:latin typeface="Nunito ExtraBold"/>
                  <a:ea typeface="Nunito ExtraBold"/>
                  <a:cs typeface="Nunito ExtraBold"/>
                  <a:sym typeface="Nunito ExtraBold"/>
                </a:rPr>
                <a:t>understand</a:t>
              </a:r>
              <a:endParaRPr sz="2500">
                <a:solidFill>
                  <a:schemeClr val="lt1"/>
                </a:solidFill>
              </a:endParaRPr>
            </a:p>
          </p:txBody>
        </p:sp>
        <p:sp>
          <p:nvSpPr>
            <p:cNvPr id="300" name="Google Shape;300;p19"/>
            <p:cNvSpPr txBox="1"/>
            <p:nvPr/>
          </p:nvSpPr>
          <p:spPr>
            <a:xfrm>
              <a:off x="5500213" y="1291225"/>
              <a:ext cx="1508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Raleway"/>
                  <a:ea typeface="Raleway"/>
                  <a:cs typeface="Raleway"/>
                  <a:sym typeface="Raleway"/>
                </a:rPr>
                <a:t>Use</a:t>
              </a:r>
              <a:endParaRPr>
                <a:solidFill>
                  <a:schemeClr val="lt1"/>
                </a:solidFill>
              </a:endParaRPr>
            </a:p>
          </p:txBody>
        </p:sp>
      </p:grpSp>
      <p:pic>
        <p:nvPicPr>
          <p:cNvPr id="301" name="Google Shape;301;p19"/>
          <p:cNvPicPr preferRelativeResize="0"/>
          <p:nvPr/>
        </p:nvPicPr>
        <p:blipFill rotWithShape="1">
          <a:blip r:embed="rId3">
            <a:alphaModFix/>
          </a:blip>
          <a:srcRect b="19432" l="-4014" r="10" t="0"/>
          <a:stretch/>
        </p:blipFill>
        <p:spPr>
          <a:xfrm flipH="1" rot="8100067">
            <a:off x="1531590" y="2288808"/>
            <a:ext cx="215965" cy="914115"/>
          </a:xfrm>
          <a:prstGeom prst="rect">
            <a:avLst/>
          </a:prstGeom>
          <a:noFill/>
          <a:ln>
            <a:noFill/>
          </a:ln>
        </p:spPr>
      </p:pic>
      <p:pic>
        <p:nvPicPr>
          <p:cNvPr id="302" name="Google Shape;302;p19"/>
          <p:cNvPicPr preferRelativeResize="0"/>
          <p:nvPr/>
        </p:nvPicPr>
        <p:blipFill rotWithShape="1">
          <a:blip r:embed="rId3">
            <a:alphaModFix/>
          </a:blip>
          <a:srcRect b="39283" l="5454" r="9" t="0"/>
          <a:stretch/>
        </p:blipFill>
        <p:spPr>
          <a:xfrm flipH="1" rot="2700000">
            <a:off x="3794626" y="2803521"/>
            <a:ext cx="196299" cy="688857"/>
          </a:xfrm>
          <a:prstGeom prst="rect">
            <a:avLst/>
          </a:prstGeom>
          <a:noFill/>
          <a:ln>
            <a:noFill/>
          </a:ln>
        </p:spPr>
      </p:pic>
      <p:pic>
        <p:nvPicPr>
          <p:cNvPr id="303" name="Google Shape;303;p19"/>
          <p:cNvPicPr preferRelativeResize="0"/>
          <p:nvPr/>
        </p:nvPicPr>
        <p:blipFill rotWithShape="1">
          <a:blip r:embed="rId3">
            <a:alphaModFix/>
          </a:blip>
          <a:srcRect b="48728" l="0" r="10" t="0"/>
          <a:stretch/>
        </p:blipFill>
        <p:spPr>
          <a:xfrm flipH="1" rot="9000000">
            <a:off x="5698661" y="2985085"/>
            <a:ext cx="207625" cy="58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0"/>
          <p:cNvPicPr preferRelativeResize="0"/>
          <p:nvPr/>
        </p:nvPicPr>
        <p:blipFill>
          <a:blip r:embed="rId3">
            <a:alphaModFix/>
          </a:blip>
          <a:stretch>
            <a:fillRect/>
          </a:stretch>
        </p:blipFill>
        <p:spPr>
          <a:xfrm>
            <a:off x="95467" y="1662817"/>
            <a:ext cx="7368835" cy="2391639"/>
          </a:xfrm>
          <a:prstGeom prst="rect">
            <a:avLst/>
          </a:prstGeom>
          <a:noFill/>
          <a:ln>
            <a:noFill/>
          </a:ln>
        </p:spPr>
      </p:pic>
      <p:pic>
        <p:nvPicPr>
          <p:cNvPr id="309" name="Google Shape;309;p20"/>
          <p:cNvPicPr preferRelativeResize="0"/>
          <p:nvPr/>
        </p:nvPicPr>
        <p:blipFill>
          <a:blip r:embed="rId4">
            <a:alphaModFix/>
          </a:blip>
          <a:stretch>
            <a:fillRect/>
          </a:stretch>
        </p:blipFill>
        <p:spPr>
          <a:xfrm>
            <a:off x="2293157" y="428600"/>
            <a:ext cx="3432687" cy="2241575"/>
          </a:xfrm>
          <a:prstGeom prst="rect">
            <a:avLst/>
          </a:prstGeom>
          <a:noFill/>
          <a:ln>
            <a:noFill/>
          </a:ln>
        </p:spPr>
      </p:pic>
      <p:sp>
        <p:nvSpPr>
          <p:cNvPr id="310" name="Google Shape;310;p20"/>
          <p:cNvSpPr txBox="1"/>
          <p:nvPr>
            <p:ph idx="4" type="subTitle"/>
          </p:nvPr>
        </p:nvSpPr>
        <p:spPr>
          <a:xfrm>
            <a:off x="2553956" y="3813198"/>
            <a:ext cx="1177500" cy="2079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Is concise</a:t>
            </a:r>
            <a:endParaRPr/>
          </a:p>
        </p:txBody>
      </p:sp>
      <p:sp>
        <p:nvSpPr>
          <p:cNvPr id="311" name="Google Shape;311;p20"/>
          <p:cNvSpPr txBox="1"/>
          <p:nvPr>
            <p:ph idx="5" type="title"/>
          </p:nvPr>
        </p:nvSpPr>
        <p:spPr>
          <a:xfrm>
            <a:off x="2619900" y="1184200"/>
            <a:ext cx="27792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A Good Key Message</a:t>
            </a:r>
            <a:endParaRPr/>
          </a:p>
        </p:txBody>
      </p:sp>
      <p:sp>
        <p:nvSpPr>
          <p:cNvPr id="312" name="Google Shape;312;p20"/>
          <p:cNvSpPr txBox="1"/>
          <p:nvPr>
            <p:ph idx="4" type="subTitle"/>
          </p:nvPr>
        </p:nvSpPr>
        <p:spPr>
          <a:xfrm>
            <a:off x="4365525" y="3813208"/>
            <a:ext cx="13290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Combines data and storytelling</a:t>
            </a:r>
            <a:endParaRPr/>
          </a:p>
        </p:txBody>
      </p:sp>
      <p:sp>
        <p:nvSpPr>
          <p:cNvPr id="313" name="Google Shape;313;p20"/>
          <p:cNvSpPr txBox="1"/>
          <p:nvPr>
            <p:ph idx="4" type="subTitle"/>
          </p:nvPr>
        </p:nvSpPr>
        <p:spPr>
          <a:xfrm>
            <a:off x="6345072" y="3813198"/>
            <a:ext cx="1177500" cy="4467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Includes a call to action</a:t>
            </a:r>
            <a:endParaRPr/>
          </a:p>
        </p:txBody>
      </p:sp>
      <p:sp>
        <p:nvSpPr>
          <p:cNvPr id="314" name="Google Shape;314;p20"/>
          <p:cNvSpPr txBox="1"/>
          <p:nvPr>
            <p:ph idx="4" type="subTitle"/>
          </p:nvPr>
        </p:nvSpPr>
        <p:spPr>
          <a:xfrm>
            <a:off x="3438735" y="4358750"/>
            <a:ext cx="1329000" cy="6858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Uses language your audience will understand </a:t>
            </a:r>
            <a:endParaRPr/>
          </a:p>
        </p:txBody>
      </p:sp>
      <p:sp>
        <p:nvSpPr>
          <p:cNvPr id="315" name="Google Shape;315;p20"/>
          <p:cNvSpPr txBox="1"/>
          <p:nvPr>
            <p:ph idx="4" type="subTitle"/>
          </p:nvPr>
        </p:nvSpPr>
        <p:spPr>
          <a:xfrm>
            <a:off x="5461065" y="4358750"/>
            <a:ext cx="1010400" cy="6858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rgbClr val="59585B"/>
                </a:solidFill>
              </a:rPr>
              <a:t>Speaks to your key audience</a:t>
            </a:r>
            <a:endParaRPr/>
          </a:p>
        </p:txBody>
      </p:sp>
      <p:pic>
        <p:nvPicPr>
          <p:cNvPr id="316" name="Google Shape;316;p20"/>
          <p:cNvPicPr preferRelativeResize="0"/>
          <p:nvPr/>
        </p:nvPicPr>
        <p:blipFill>
          <a:blip r:embed="rId5">
            <a:alphaModFix/>
          </a:blip>
          <a:stretch>
            <a:fillRect/>
          </a:stretch>
        </p:blipFill>
        <p:spPr>
          <a:xfrm>
            <a:off x="3051025" y="3320999"/>
            <a:ext cx="175501" cy="446700"/>
          </a:xfrm>
          <a:prstGeom prst="rect">
            <a:avLst/>
          </a:prstGeom>
          <a:noFill/>
          <a:ln>
            <a:noFill/>
          </a:ln>
        </p:spPr>
      </p:pic>
      <p:pic>
        <p:nvPicPr>
          <p:cNvPr id="317" name="Google Shape;317;p20"/>
          <p:cNvPicPr preferRelativeResize="0"/>
          <p:nvPr/>
        </p:nvPicPr>
        <p:blipFill>
          <a:blip r:embed="rId6">
            <a:alphaModFix/>
          </a:blip>
          <a:stretch>
            <a:fillRect/>
          </a:stretch>
        </p:blipFill>
        <p:spPr>
          <a:xfrm>
            <a:off x="4009500" y="3320999"/>
            <a:ext cx="175500" cy="965270"/>
          </a:xfrm>
          <a:prstGeom prst="rect">
            <a:avLst/>
          </a:prstGeom>
          <a:noFill/>
          <a:ln>
            <a:noFill/>
          </a:ln>
        </p:spPr>
      </p:pic>
      <p:pic>
        <p:nvPicPr>
          <p:cNvPr id="318" name="Google Shape;318;p20"/>
          <p:cNvPicPr preferRelativeResize="0"/>
          <p:nvPr/>
        </p:nvPicPr>
        <p:blipFill>
          <a:blip r:embed="rId6">
            <a:alphaModFix/>
          </a:blip>
          <a:stretch>
            <a:fillRect/>
          </a:stretch>
        </p:blipFill>
        <p:spPr>
          <a:xfrm>
            <a:off x="5875050" y="3320999"/>
            <a:ext cx="175500" cy="965270"/>
          </a:xfrm>
          <a:prstGeom prst="rect">
            <a:avLst/>
          </a:prstGeom>
          <a:noFill/>
          <a:ln>
            <a:noFill/>
          </a:ln>
        </p:spPr>
      </p:pic>
      <p:pic>
        <p:nvPicPr>
          <p:cNvPr id="319" name="Google Shape;319;p20"/>
          <p:cNvPicPr preferRelativeResize="0"/>
          <p:nvPr/>
        </p:nvPicPr>
        <p:blipFill>
          <a:blip r:embed="rId5">
            <a:alphaModFix/>
          </a:blip>
          <a:stretch>
            <a:fillRect/>
          </a:stretch>
        </p:blipFill>
        <p:spPr>
          <a:xfrm>
            <a:off x="4950517" y="3320999"/>
            <a:ext cx="175501" cy="446700"/>
          </a:xfrm>
          <a:prstGeom prst="rect">
            <a:avLst/>
          </a:prstGeom>
          <a:noFill/>
          <a:ln>
            <a:noFill/>
          </a:ln>
        </p:spPr>
      </p:pic>
      <p:pic>
        <p:nvPicPr>
          <p:cNvPr id="320" name="Google Shape;320;p20"/>
          <p:cNvPicPr preferRelativeResize="0"/>
          <p:nvPr/>
        </p:nvPicPr>
        <p:blipFill>
          <a:blip r:embed="rId5">
            <a:alphaModFix/>
          </a:blip>
          <a:stretch>
            <a:fillRect/>
          </a:stretch>
        </p:blipFill>
        <p:spPr>
          <a:xfrm>
            <a:off x="6850017" y="3320999"/>
            <a:ext cx="175501" cy="446700"/>
          </a:xfrm>
          <a:prstGeom prst="rect">
            <a:avLst/>
          </a:prstGeom>
          <a:noFill/>
          <a:ln>
            <a:noFill/>
          </a:ln>
        </p:spPr>
      </p:pic>
      <p:sp>
        <p:nvSpPr>
          <p:cNvPr id="321" name="Google Shape;321;p2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1"/>
          <p:cNvPicPr preferRelativeResize="0"/>
          <p:nvPr/>
        </p:nvPicPr>
        <p:blipFill>
          <a:blip r:embed="rId3">
            <a:alphaModFix/>
          </a:blip>
          <a:stretch>
            <a:fillRect/>
          </a:stretch>
        </p:blipFill>
        <p:spPr>
          <a:xfrm>
            <a:off x="212425" y="426725"/>
            <a:ext cx="7582976" cy="5009652"/>
          </a:xfrm>
          <a:prstGeom prst="rect">
            <a:avLst/>
          </a:prstGeom>
          <a:noFill/>
          <a:ln>
            <a:noFill/>
          </a:ln>
        </p:spPr>
      </p:pic>
      <p:sp>
        <p:nvSpPr>
          <p:cNvPr id="327" name="Google Shape;327;p21"/>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PRODUCT SCHOOL ON UNSPLASH</a:t>
            </a:r>
            <a:endParaRPr/>
          </a:p>
        </p:txBody>
      </p:sp>
      <p:sp>
        <p:nvSpPr>
          <p:cNvPr id="328" name="Google Shape;328;p2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29" name="Google Shape;329;p21"/>
          <p:cNvSpPr/>
          <p:nvPr/>
        </p:nvSpPr>
        <p:spPr>
          <a:xfrm>
            <a:off x="178250" y="426700"/>
            <a:ext cx="3384847" cy="295793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0" name="Google Shape;330;p21"/>
          <p:cNvSpPr txBox="1"/>
          <p:nvPr>
            <p:ph type="title"/>
          </p:nvPr>
        </p:nvSpPr>
        <p:spPr>
          <a:xfrm>
            <a:off x="519450" y="1487858"/>
            <a:ext cx="2966700" cy="73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5300"/>
              <a:t>Delivery</a:t>
            </a:r>
            <a:endParaRPr sz="5300"/>
          </a:p>
        </p:txBody>
      </p:sp>
      <p:sp>
        <p:nvSpPr>
          <p:cNvPr id="331" name="Google Shape;331;p21"/>
          <p:cNvSpPr/>
          <p:nvPr/>
        </p:nvSpPr>
        <p:spPr>
          <a:xfrm>
            <a:off x="552900" y="1117550"/>
            <a:ext cx="387300" cy="3873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1"/>
          <p:cNvSpPr txBox="1"/>
          <p:nvPr/>
        </p:nvSpPr>
        <p:spPr>
          <a:xfrm>
            <a:off x="519445" y="11919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4</a:t>
            </a:r>
            <a:endParaRPr sz="1600">
              <a:latin typeface="Nunito ExtraBold"/>
              <a:ea typeface="Nunito ExtraBold"/>
              <a:cs typeface="Nunito ExtraBold"/>
              <a:sym typeface="Nunito ExtraBold"/>
            </a:endParaRPr>
          </a:p>
        </p:txBody>
      </p:sp>
      <p:sp>
        <p:nvSpPr>
          <p:cNvPr id="333" name="Google Shape;333;p2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4" name="Google Shape;334;p2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22"/>
          <p:cNvPicPr preferRelativeResize="0"/>
          <p:nvPr/>
        </p:nvPicPr>
        <p:blipFill>
          <a:blip r:embed="rId3">
            <a:alphaModFix/>
          </a:blip>
          <a:stretch>
            <a:fillRect/>
          </a:stretch>
        </p:blipFill>
        <p:spPr>
          <a:xfrm>
            <a:off x="1099600" y="423000"/>
            <a:ext cx="5766424" cy="2342151"/>
          </a:xfrm>
          <a:prstGeom prst="rect">
            <a:avLst/>
          </a:prstGeom>
          <a:noFill/>
          <a:ln>
            <a:noFill/>
          </a:ln>
        </p:spPr>
      </p:pic>
      <p:sp>
        <p:nvSpPr>
          <p:cNvPr id="340" name="Google Shape;340;p22"/>
          <p:cNvSpPr txBox="1"/>
          <p:nvPr>
            <p:ph type="title"/>
          </p:nvPr>
        </p:nvSpPr>
        <p:spPr>
          <a:xfrm>
            <a:off x="2175900" y="1184200"/>
            <a:ext cx="3667200" cy="969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a:t>Clear, Concise, Conversational</a:t>
            </a:r>
            <a:endParaRPr/>
          </a:p>
        </p:txBody>
      </p:sp>
      <p:sp>
        <p:nvSpPr>
          <p:cNvPr id="341" name="Google Shape;341;p22"/>
          <p:cNvSpPr txBox="1"/>
          <p:nvPr>
            <p:ph idx="4" type="subTitle"/>
          </p:nvPr>
        </p:nvSpPr>
        <p:spPr>
          <a:xfrm>
            <a:off x="522150" y="4264225"/>
            <a:ext cx="1236000" cy="6603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Memorize key parts of your </a:t>
            </a:r>
            <a:r>
              <a:rPr lang="en"/>
              <a:t>message</a:t>
            </a:r>
            <a:endParaRPr/>
          </a:p>
        </p:txBody>
      </p:sp>
      <p:sp>
        <p:nvSpPr>
          <p:cNvPr id="342" name="Google Shape;342;p2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43" name="Google Shape;343;p22"/>
          <p:cNvSpPr txBox="1"/>
          <p:nvPr>
            <p:ph idx="4" type="subTitle"/>
          </p:nvPr>
        </p:nvSpPr>
        <p:spPr>
          <a:xfrm>
            <a:off x="1943110" y="4264225"/>
            <a:ext cx="1236000" cy="890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Focus on clarity―use short, simple words</a:t>
            </a:r>
            <a:endParaRPr/>
          </a:p>
        </p:txBody>
      </p:sp>
      <p:sp>
        <p:nvSpPr>
          <p:cNvPr id="344" name="Google Shape;344;p22"/>
          <p:cNvSpPr txBox="1"/>
          <p:nvPr>
            <p:ph idx="4" type="subTitle"/>
          </p:nvPr>
        </p:nvSpPr>
        <p:spPr>
          <a:xfrm>
            <a:off x="3370927" y="4264225"/>
            <a:ext cx="1236000" cy="4302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Make eye contact</a:t>
            </a:r>
            <a:endParaRPr/>
          </a:p>
        </p:txBody>
      </p:sp>
      <p:sp>
        <p:nvSpPr>
          <p:cNvPr id="345" name="Google Shape;345;p22"/>
          <p:cNvSpPr txBox="1"/>
          <p:nvPr>
            <p:ph idx="4" type="subTitle"/>
          </p:nvPr>
        </p:nvSpPr>
        <p:spPr>
          <a:xfrm>
            <a:off x="4791887" y="4264225"/>
            <a:ext cx="1236000" cy="6603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Write your notes in your speaking style</a:t>
            </a:r>
            <a:endParaRPr/>
          </a:p>
        </p:txBody>
      </p:sp>
      <p:sp>
        <p:nvSpPr>
          <p:cNvPr id="346" name="Google Shape;346;p22"/>
          <p:cNvSpPr txBox="1"/>
          <p:nvPr>
            <p:ph idx="4" type="subTitle"/>
          </p:nvPr>
        </p:nvSpPr>
        <p:spPr>
          <a:xfrm>
            <a:off x="6226560" y="4264225"/>
            <a:ext cx="1236000" cy="890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If using slides, fully describe graphs and tables</a:t>
            </a:r>
            <a:endParaRPr/>
          </a:p>
        </p:txBody>
      </p:sp>
      <p:sp>
        <p:nvSpPr>
          <p:cNvPr id="347" name="Google Shape;347;p22"/>
          <p:cNvSpPr/>
          <p:nvPr/>
        </p:nvSpPr>
        <p:spPr>
          <a:xfrm>
            <a:off x="639900" y="3206915"/>
            <a:ext cx="1000500" cy="100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2"/>
          <p:cNvSpPr/>
          <p:nvPr/>
        </p:nvSpPr>
        <p:spPr>
          <a:xfrm>
            <a:off x="2060863" y="3206915"/>
            <a:ext cx="1000500" cy="100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2"/>
          <p:cNvSpPr/>
          <p:nvPr/>
        </p:nvSpPr>
        <p:spPr>
          <a:xfrm>
            <a:off x="3488682" y="3206915"/>
            <a:ext cx="1000500" cy="100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p:nvPr/>
        </p:nvSpPr>
        <p:spPr>
          <a:xfrm>
            <a:off x="4909645" y="3206915"/>
            <a:ext cx="1000500" cy="100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2"/>
          <p:cNvSpPr/>
          <p:nvPr/>
        </p:nvSpPr>
        <p:spPr>
          <a:xfrm>
            <a:off x="6344320" y="3206915"/>
            <a:ext cx="1000500" cy="100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22"/>
          <p:cNvPicPr preferRelativeResize="0"/>
          <p:nvPr/>
        </p:nvPicPr>
        <p:blipFill rotWithShape="1">
          <a:blip r:embed="rId4">
            <a:alphaModFix/>
          </a:blip>
          <a:srcRect b="48728" l="0" r="10" t="0"/>
          <a:stretch/>
        </p:blipFill>
        <p:spPr>
          <a:xfrm flipH="1" rot="10800000">
            <a:off x="1033531" y="2568417"/>
            <a:ext cx="207625" cy="581700"/>
          </a:xfrm>
          <a:prstGeom prst="rect">
            <a:avLst/>
          </a:prstGeom>
          <a:noFill/>
          <a:ln>
            <a:noFill/>
          </a:ln>
        </p:spPr>
      </p:pic>
      <p:pic>
        <p:nvPicPr>
          <p:cNvPr id="353" name="Google Shape;353;p22"/>
          <p:cNvPicPr preferRelativeResize="0"/>
          <p:nvPr/>
        </p:nvPicPr>
        <p:blipFill rotWithShape="1">
          <a:blip r:embed="rId5">
            <a:alphaModFix/>
          </a:blip>
          <a:srcRect b="0" l="0" r="7415" t="0"/>
          <a:stretch/>
        </p:blipFill>
        <p:spPr>
          <a:xfrm>
            <a:off x="1108443" y="2534377"/>
            <a:ext cx="2492675" cy="200100"/>
          </a:xfrm>
          <a:prstGeom prst="rect">
            <a:avLst/>
          </a:prstGeom>
          <a:noFill/>
          <a:ln>
            <a:noFill/>
          </a:ln>
        </p:spPr>
      </p:pic>
      <p:pic>
        <p:nvPicPr>
          <p:cNvPr id="354" name="Google Shape;354;p22"/>
          <p:cNvPicPr preferRelativeResize="0"/>
          <p:nvPr/>
        </p:nvPicPr>
        <p:blipFill rotWithShape="1">
          <a:blip r:embed="rId4">
            <a:alphaModFix/>
          </a:blip>
          <a:srcRect b="48728" l="0" r="10" t="0"/>
          <a:stretch/>
        </p:blipFill>
        <p:spPr>
          <a:xfrm flipH="1" rot="10800000">
            <a:off x="2457306" y="2568417"/>
            <a:ext cx="207625" cy="581700"/>
          </a:xfrm>
          <a:prstGeom prst="rect">
            <a:avLst/>
          </a:prstGeom>
          <a:noFill/>
          <a:ln>
            <a:noFill/>
          </a:ln>
        </p:spPr>
      </p:pic>
      <p:pic>
        <p:nvPicPr>
          <p:cNvPr id="355" name="Google Shape;355;p22"/>
          <p:cNvPicPr preferRelativeResize="0"/>
          <p:nvPr/>
        </p:nvPicPr>
        <p:blipFill rotWithShape="1">
          <a:blip r:embed="rId4">
            <a:alphaModFix/>
          </a:blip>
          <a:srcRect b="18140" l="0" r="10" t="0"/>
          <a:stretch/>
        </p:blipFill>
        <p:spPr>
          <a:xfrm flipH="1" rot="10800000">
            <a:off x="3879007" y="2221380"/>
            <a:ext cx="207625" cy="928750"/>
          </a:xfrm>
          <a:prstGeom prst="rect">
            <a:avLst/>
          </a:prstGeom>
          <a:noFill/>
          <a:ln>
            <a:noFill/>
          </a:ln>
        </p:spPr>
      </p:pic>
      <p:pic>
        <p:nvPicPr>
          <p:cNvPr id="356" name="Google Shape;356;p22"/>
          <p:cNvPicPr preferRelativeResize="0"/>
          <p:nvPr/>
        </p:nvPicPr>
        <p:blipFill rotWithShape="1">
          <a:blip r:embed="rId4">
            <a:alphaModFix/>
          </a:blip>
          <a:srcRect b="48728" l="0" r="10" t="0"/>
          <a:stretch/>
        </p:blipFill>
        <p:spPr>
          <a:xfrm flipH="1" rot="10800000">
            <a:off x="5302005" y="2568417"/>
            <a:ext cx="207625" cy="581700"/>
          </a:xfrm>
          <a:prstGeom prst="rect">
            <a:avLst/>
          </a:prstGeom>
          <a:noFill/>
          <a:ln>
            <a:noFill/>
          </a:ln>
        </p:spPr>
      </p:pic>
      <p:pic>
        <p:nvPicPr>
          <p:cNvPr id="357" name="Google Shape;357;p22"/>
          <p:cNvPicPr preferRelativeResize="0"/>
          <p:nvPr/>
        </p:nvPicPr>
        <p:blipFill rotWithShape="1">
          <a:blip r:embed="rId4">
            <a:alphaModFix/>
          </a:blip>
          <a:srcRect b="48728" l="0" r="10" t="0"/>
          <a:stretch/>
        </p:blipFill>
        <p:spPr>
          <a:xfrm flipH="1" rot="10800000">
            <a:off x="6732168" y="2568417"/>
            <a:ext cx="207625" cy="581700"/>
          </a:xfrm>
          <a:prstGeom prst="rect">
            <a:avLst/>
          </a:prstGeom>
          <a:noFill/>
          <a:ln>
            <a:noFill/>
          </a:ln>
        </p:spPr>
      </p:pic>
      <p:pic>
        <p:nvPicPr>
          <p:cNvPr id="358" name="Google Shape;358;p22"/>
          <p:cNvPicPr preferRelativeResize="0"/>
          <p:nvPr/>
        </p:nvPicPr>
        <p:blipFill rotWithShape="1">
          <a:blip r:embed="rId5">
            <a:alphaModFix/>
          </a:blip>
          <a:srcRect b="0" l="0" r="7415" t="0"/>
          <a:stretch/>
        </p:blipFill>
        <p:spPr>
          <a:xfrm>
            <a:off x="3518225" y="2534377"/>
            <a:ext cx="2492675" cy="200100"/>
          </a:xfrm>
          <a:prstGeom prst="rect">
            <a:avLst/>
          </a:prstGeom>
          <a:noFill/>
          <a:ln>
            <a:noFill/>
          </a:ln>
        </p:spPr>
      </p:pic>
      <p:pic>
        <p:nvPicPr>
          <p:cNvPr id="359" name="Google Shape;359;p22"/>
          <p:cNvPicPr preferRelativeResize="0"/>
          <p:nvPr/>
        </p:nvPicPr>
        <p:blipFill rotWithShape="1">
          <a:blip r:embed="rId5">
            <a:alphaModFix/>
          </a:blip>
          <a:srcRect b="0" l="0" r="64339" t="0"/>
          <a:stretch/>
        </p:blipFill>
        <p:spPr>
          <a:xfrm>
            <a:off x="5931242" y="2534375"/>
            <a:ext cx="960100" cy="200100"/>
          </a:xfrm>
          <a:prstGeom prst="rect">
            <a:avLst/>
          </a:prstGeom>
          <a:noFill/>
          <a:ln>
            <a:noFill/>
          </a:ln>
        </p:spPr>
      </p:pic>
      <p:pic>
        <p:nvPicPr>
          <p:cNvPr id="360" name="Google Shape;360;p22"/>
          <p:cNvPicPr preferRelativeResize="0"/>
          <p:nvPr/>
        </p:nvPicPr>
        <p:blipFill>
          <a:blip r:embed="rId6">
            <a:alphaModFix/>
          </a:blip>
          <a:stretch>
            <a:fillRect/>
          </a:stretch>
        </p:blipFill>
        <p:spPr>
          <a:xfrm>
            <a:off x="3672625" y="3459866"/>
            <a:ext cx="640080" cy="488061"/>
          </a:xfrm>
          <a:prstGeom prst="rect">
            <a:avLst/>
          </a:prstGeom>
          <a:noFill/>
          <a:ln>
            <a:noFill/>
          </a:ln>
        </p:spPr>
      </p:pic>
      <p:pic>
        <p:nvPicPr>
          <p:cNvPr id="361" name="Google Shape;361;p22"/>
          <p:cNvPicPr preferRelativeResize="0"/>
          <p:nvPr/>
        </p:nvPicPr>
        <p:blipFill>
          <a:blip r:embed="rId7">
            <a:alphaModFix/>
          </a:blip>
          <a:stretch>
            <a:fillRect/>
          </a:stretch>
        </p:blipFill>
        <p:spPr>
          <a:xfrm>
            <a:off x="5033869" y="3449979"/>
            <a:ext cx="758952" cy="514129"/>
          </a:xfrm>
          <a:prstGeom prst="rect">
            <a:avLst/>
          </a:prstGeom>
          <a:noFill/>
          <a:ln>
            <a:noFill/>
          </a:ln>
        </p:spPr>
      </p:pic>
      <p:pic>
        <p:nvPicPr>
          <p:cNvPr id="362" name="Google Shape;362;p22"/>
          <p:cNvPicPr preferRelativeResize="0"/>
          <p:nvPr/>
        </p:nvPicPr>
        <p:blipFill>
          <a:blip r:embed="rId8">
            <a:alphaModFix/>
          </a:blip>
          <a:stretch>
            <a:fillRect/>
          </a:stretch>
        </p:blipFill>
        <p:spPr>
          <a:xfrm>
            <a:off x="6637534" y="3414709"/>
            <a:ext cx="447455" cy="581700"/>
          </a:xfrm>
          <a:prstGeom prst="rect">
            <a:avLst/>
          </a:prstGeom>
          <a:noFill/>
          <a:ln>
            <a:noFill/>
          </a:ln>
        </p:spPr>
      </p:pic>
      <p:pic>
        <p:nvPicPr>
          <p:cNvPr id="363" name="Google Shape;363;p22"/>
          <p:cNvPicPr preferRelativeResize="0"/>
          <p:nvPr/>
        </p:nvPicPr>
        <p:blipFill>
          <a:blip r:embed="rId9">
            <a:alphaModFix/>
          </a:blip>
          <a:stretch>
            <a:fillRect/>
          </a:stretch>
        </p:blipFill>
        <p:spPr>
          <a:xfrm>
            <a:off x="844683" y="3345702"/>
            <a:ext cx="612648" cy="709382"/>
          </a:xfrm>
          <a:prstGeom prst="rect">
            <a:avLst/>
          </a:prstGeom>
          <a:noFill/>
          <a:ln>
            <a:noFill/>
          </a:ln>
        </p:spPr>
      </p:pic>
      <p:pic>
        <p:nvPicPr>
          <p:cNvPr id="364" name="Google Shape;364;p22"/>
          <p:cNvPicPr preferRelativeResize="0"/>
          <p:nvPr/>
        </p:nvPicPr>
        <p:blipFill>
          <a:blip r:embed="rId10">
            <a:alphaModFix/>
          </a:blip>
          <a:stretch>
            <a:fillRect/>
          </a:stretch>
        </p:blipFill>
        <p:spPr>
          <a:xfrm>
            <a:off x="2222865" y="3428039"/>
            <a:ext cx="667512" cy="5951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3"/>
          <p:cNvPicPr preferRelativeResize="0"/>
          <p:nvPr/>
        </p:nvPicPr>
        <p:blipFill rotWithShape="1">
          <a:blip r:embed="rId3">
            <a:alphaModFix/>
          </a:blip>
          <a:srcRect b="0" l="0" r="4988" t="0"/>
          <a:stretch/>
        </p:blipFill>
        <p:spPr>
          <a:xfrm>
            <a:off x="3041187" y="428475"/>
            <a:ext cx="4775075" cy="5015649"/>
          </a:xfrm>
          <a:prstGeom prst="rect">
            <a:avLst/>
          </a:prstGeom>
          <a:noFill/>
          <a:ln>
            <a:noFill/>
          </a:ln>
        </p:spPr>
      </p:pic>
      <p:sp>
        <p:nvSpPr>
          <p:cNvPr id="370" name="Google Shape;370;p23"/>
          <p:cNvSpPr/>
          <p:nvPr/>
        </p:nvSpPr>
        <p:spPr>
          <a:xfrm>
            <a:off x="178900" y="428475"/>
            <a:ext cx="3398441" cy="2969816"/>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rgbClr val="000000"/>
                </a:solidFill>
                <a:latin typeface="Calibri"/>
                <a:ea typeface="Calibri"/>
                <a:cs typeface="Calibri"/>
                <a:sym typeface="Calibri"/>
              </a:rPr>
              <a:t> </a:t>
            </a:r>
            <a:endParaRPr sz="1300">
              <a:solidFill>
                <a:srgbClr val="000000"/>
              </a:solidFill>
              <a:latin typeface="Calibri"/>
              <a:ea typeface="Calibri"/>
              <a:cs typeface="Calibri"/>
              <a:sym typeface="Calibri"/>
            </a:endParaRPr>
          </a:p>
        </p:txBody>
      </p:sp>
      <p:sp>
        <p:nvSpPr>
          <p:cNvPr id="371" name="Google Shape;371;p23"/>
          <p:cNvSpPr txBox="1"/>
          <p:nvPr>
            <p:ph type="title"/>
          </p:nvPr>
        </p:nvSpPr>
        <p:spPr>
          <a:xfrm>
            <a:off x="519450" y="1184200"/>
            <a:ext cx="27771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
              <a:t>Appearance and Manners</a:t>
            </a:r>
            <a:endParaRPr/>
          </a:p>
        </p:txBody>
      </p:sp>
      <p:sp>
        <p:nvSpPr>
          <p:cNvPr id="372" name="Google Shape;372;p23"/>
          <p:cNvSpPr txBox="1"/>
          <p:nvPr>
            <p:ph idx="4" type="subTitle"/>
          </p:nvPr>
        </p:nvSpPr>
        <p:spPr>
          <a:xfrm>
            <a:off x="663925" y="3586100"/>
            <a:ext cx="2222700" cy="1580700"/>
          </a:xfrm>
          <a:prstGeom prst="rect">
            <a:avLst/>
          </a:prstGeom>
        </p:spPr>
        <p:txBody>
          <a:bodyPr anchorCtr="0" anchor="t" bIns="0" lIns="0" spcFirstLastPara="1" rIns="0" wrap="square" tIns="0">
            <a:spAutoFit/>
          </a:bodyPr>
          <a:lstStyle/>
          <a:p>
            <a:pPr indent="-219709" lvl="0" marL="137160" rtl="0" algn="l">
              <a:lnSpc>
                <a:spcPct val="115000"/>
              </a:lnSpc>
              <a:spcBef>
                <a:spcPts val="0"/>
              </a:spcBef>
              <a:spcAft>
                <a:spcPts val="0"/>
              </a:spcAft>
              <a:buSzPts val="1300"/>
              <a:buChar char="■"/>
            </a:pPr>
            <a:r>
              <a:rPr lang="en"/>
              <a:t>Dress appropriately for your audience</a:t>
            </a:r>
            <a:endParaRPr/>
          </a:p>
          <a:p>
            <a:pPr indent="-219709" lvl="0" marL="137160" rtl="0" algn="l">
              <a:lnSpc>
                <a:spcPct val="115000"/>
              </a:lnSpc>
              <a:spcBef>
                <a:spcPts val="0"/>
              </a:spcBef>
              <a:spcAft>
                <a:spcPts val="0"/>
              </a:spcAft>
              <a:buSzPts val="1300"/>
              <a:buChar char="■"/>
            </a:pPr>
            <a:r>
              <a:rPr lang="en"/>
              <a:t>Face your audience if giving a presentation</a:t>
            </a:r>
            <a:endParaRPr/>
          </a:p>
          <a:p>
            <a:pPr indent="-219709" lvl="0" marL="137160" rtl="0" algn="l">
              <a:lnSpc>
                <a:spcPct val="115000"/>
              </a:lnSpc>
              <a:spcBef>
                <a:spcPts val="0"/>
              </a:spcBef>
              <a:spcAft>
                <a:spcPts val="0"/>
              </a:spcAft>
              <a:buSzPts val="1300"/>
              <a:buChar char="■"/>
            </a:pPr>
            <a:r>
              <a:rPr lang="en"/>
              <a:t>Avoid distracting gestures</a:t>
            </a:r>
            <a:endParaRPr/>
          </a:p>
          <a:p>
            <a:pPr indent="-219709" lvl="0" marL="137160" rtl="0" algn="l">
              <a:lnSpc>
                <a:spcPct val="115000"/>
              </a:lnSpc>
              <a:spcBef>
                <a:spcPts val="0"/>
              </a:spcBef>
              <a:spcAft>
                <a:spcPts val="0"/>
              </a:spcAft>
              <a:buSzPts val="1300"/>
              <a:buChar char="■"/>
            </a:pPr>
            <a:r>
              <a:rPr lang="en"/>
              <a:t>Communicate sincerity through facial expressions</a:t>
            </a:r>
            <a:endParaRPr/>
          </a:p>
        </p:txBody>
      </p:sp>
      <p:sp>
        <p:nvSpPr>
          <p:cNvPr id="373" name="Google Shape;373;p23"/>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BRUCE MARS ON UNSPLASH</a:t>
            </a:r>
            <a:endParaRPr/>
          </a:p>
        </p:txBody>
      </p:sp>
      <p:sp>
        <p:nvSpPr>
          <p:cNvPr id="374" name="Google Shape;374;p23"/>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75" name="Google Shape;375;p23"/>
          <p:cNvPicPr preferRelativeResize="0"/>
          <p:nvPr/>
        </p:nvPicPr>
        <p:blipFill rotWithShape="1">
          <a:blip r:embed="rId4">
            <a:alphaModFix/>
          </a:blip>
          <a:srcRect b="0" l="15232" r="0" t="0"/>
          <a:stretch/>
        </p:blipFill>
        <p:spPr>
          <a:xfrm>
            <a:off x="540883" y="2198023"/>
            <a:ext cx="2282225" cy="200100"/>
          </a:xfrm>
          <a:prstGeom prst="rect">
            <a:avLst/>
          </a:prstGeom>
          <a:noFill/>
          <a:ln>
            <a:noFill/>
          </a:ln>
        </p:spPr>
      </p:pic>
      <p:sp>
        <p:nvSpPr>
          <p:cNvPr id="376" name="Google Shape;376;p2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77" name="Google Shape;377;p2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4"/>
          <p:cNvPicPr preferRelativeResize="0"/>
          <p:nvPr/>
        </p:nvPicPr>
        <p:blipFill rotWithShape="1">
          <a:blip r:embed="rId3">
            <a:alphaModFix/>
          </a:blip>
          <a:srcRect b="0" l="972" r="2697" t="3670"/>
          <a:stretch/>
        </p:blipFill>
        <p:spPr>
          <a:xfrm>
            <a:off x="219789" y="427575"/>
            <a:ext cx="7578300" cy="5032001"/>
          </a:xfrm>
          <a:prstGeom prst="rect">
            <a:avLst/>
          </a:prstGeom>
          <a:noFill/>
          <a:ln>
            <a:noFill/>
          </a:ln>
        </p:spPr>
      </p:pic>
      <p:sp>
        <p:nvSpPr>
          <p:cNvPr id="383" name="Google Shape;383;p24"/>
          <p:cNvSpPr/>
          <p:nvPr/>
        </p:nvSpPr>
        <p:spPr>
          <a:xfrm>
            <a:off x="178900" y="428475"/>
            <a:ext cx="2691565" cy="2352094"/>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rgbClr val="000000"/>
                </a:solidFill>
                <a:latin typeface="Calibri"/>
                <a:ea typeface="Calibri"/>
                <a:cs typeface="Calibri"/>
                <a:sym typeface="Calibri"/>
              </a:rPr>
              <a:t> </a:t>
            </a:r>
            <a:endParaRPr sz="1300">
              <a:solidFill>
                <a:srgbClr val="000000"/>
              </a:solidFill>
              <a:latin typeface="Calibri"/>
              <a:ea typeface="Calibri"/>
              <a:cs typeface="Calibri"/>
              <a:sym typeface="Calibri"/>
            </a:endParaRPr>
          </a:p>
        </p:txBody>
      </p:sp>
      <p:sp>
        <p:nvSpPr>
          <p:cNvPr id="384" name="Google Shape;384;p24"/>
          <p:cNvSpPr txBox="1"/>
          <p:nvPr>
            <p:ph type="title"/>
          </p:nvPr>
        </p:nvSpPr>
        <p:spPr>
          <a:xfrm>
            <a:off x="519450" y="992750"/>
            <a:ext cx="2435100" cy="1182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Font typeface="Arial"/>
              <a:buNone/>
            </a:pPr>
            <a:r>
              <a:rPr lang="en" sz="3200"/>
              <a:t>Combat Nervous Energy</a:t>
            </a:r>
            <a:endParaRPr sz="3200"/>
          </a:p>
        </p:txBody>
      </p:sp>
      <p:sp>
        <p:nvSpPr>
          <p:cNvPr id="385" name="Google Shape;385;p24"/>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JOSHUA HOEHNE ON UNSPLASH</a:t>
            </a:r>
            <a:endParaRPr/>
          </a:p>
        </p:txBody>
      </p:sp>
      <p:sp>
        <p:nvSpPr>
          <p:cNvPr id="386" name="Google Shape;386;p24"/>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387" name="Google Shape;387;p24"/>
          <p:cNvSpPr/>
          <p:nvPr/>
        </p:nvSpPr>
        <p:spPr>
          <a:xfrm>
            <a:off x="1655645" y="3826850"/>
            <a:ext cx="1377000" cy="1377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p:nvPr/>
        </p:nvSpPr>
        <p:spPr>
          <a:xfrm>
            <a:off x="3438387" y="3826850"/>
            <a:ext cx="1377000" cy="1377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p:nvPr/>
        </p:nvSpPr>
        <p:spPr>
          <a:xfrm>
            <a:off x="5203241" y="3826850"/>
            <a:ext cx="1377000" cy="1377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p:nvPr/>
        </p:nvSpPr>
        <p:spPr>
          <a:xfrm>
            <a:off x="3352498" y="1132787"/>
            <a:ext cx="1548600" cy="15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txBox="1"/>
          <p:nvPr>
            <p:ph idx="4" type="subTitle"/>
          </p:nvPr>
        </p:nvSpPr>
        <p:spPr>
          <a:xfrm>
            <a:off x="5264970" y="1634396"/>
            <a:ext cx="2256300" cy="800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a:solidFill>
                <a:schemeClr val="lt1"/>
              </a:solidFill>
            </a:endParaRPr>
          </a:p>
        </p:txBody>
      </p:sp>
      <p:sp>
        <p:nvSpPr>
          <p:cNvPr id="392" name="Google Shape;392;p24"/>
          <p:cNvSpPr txBox="1"/>
          <p:nvPr>
            <p:ph idx="1" type="subTitle"/>
          </p:nvPr>
        </p:nvSpPr>
        <p:spPr>
          <a:xfrm>
            <a:off x="3505437" y="1459641"/>
            <a:ext cx="1242900" cy="1000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009C8A"/>
                </a:solidFill>
              </a:rPr>
              <a:t>PREPARE</a:t>
            </a:r>
            <a:endParaRPr>
              <a:solidFill>
                <a:srgbClr val="009C8A"/>
              </a:solidFill>
            </a:endParaRPr>
          </a:p>
          <a:p>
            <a:pPr indent="0" lvl="0" marL="0" rtl="0" algn="ctr">
              <a:spcBef>
                <a:spcPts val="0"/>
              </a:spcBef>
              <a:spcAft>
                <a:spcPts val="0"/>
              </a:spcAft>
              <a:buClr>
                <a:schemeClr val="dk1"/>
              </a:buClr>
              <a:buSzPts val="1100"/>
              <a:buFont typeface="Arial"/>
              <a:buNone/>
            </a:pPr>
            <a:r>
              <a:rPr lang="en">
                <a:solidFill>
                  <a:srgbClr val="009C8A"/>
                </a:solidFill>
                <a:latin typeface="Raleway"/>
                <a:ea typeface="Raleway"/>
                <a:cs typeface="Raleway"/>
                <a:sym typeface="Raleway"/>
              </a:rPr>
              <a:t>K</a:t>
            </a:r>
            <a:r>
              <a:rPr lang="en">
                <a:solidFill>
                  <a:srgbClr val="009C8A"/>
                </a:solidFill>
                <a:latin typeface="Raleway"/>
                <a:ea typeface="Raleway"/>
                <a:cs typeface="Raleway"/>
                <a:sym typeface="Raleway"/>
              </a:rPr>
              <a:t>now the space, audience, and material</a:t>
            </a:r>
            <a:endParaRPr>
              <a:solidFill>
                <a:srgbClr val="009C8A"/>
              </a:solidFill>
            </a:endParaRPr>
          </a:p>
        </p:txBody>
      </p:sp>
      <p:sp>
        <p:nvSpPr>
          <p:cNvPr id="393" name="Google Shape;393;p24"/>
          <p:cNvSpPr txBox="1"/>
          <p:nvPr>
            <p:ph idx="1" type="subTitle"/>
          </p:nvPr>
        </p:nvSpPr>
        <p:spPr>
          <a:xfrm>
            <a:off x="1755832" y="4043175"/>
            <a:ext cx="1161900" cy="1000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3F51F5"/>
                </a:solidFill>
              </a:rPr>
              <a:t>VISUALIZE</a:t>
            </a:r>
            <a:endParaRPr>
              <a:solidFill>
                <a:srgbClr val="3F51F5"/>
              </a:solidFill>
            </a:endParaRPr>
          </a:p>
          <a:p>
            <a:pPr indent="0" lvl="0" marL="0" rtl="0" algn="ctr">
              <a:spcBef>
                <a:spcPts val="0"/>
              </a:spcBef>
              <a:spcAft>
                <a:spcPts val="0"/>
              </a:spcAft>
              <a:buNone/>
            </a:pPr>
            <a:r>
              <a:rPr lang="en">
                <a:solidFill>
                  <a:srgbClr val="3F51F5"/>
                </a:solidFill>
                <a:latin typeface="Raleway"/>
                <a:ea typeface="Raleway"/>
                <a:cs typeface="Raleway"/>
                <a:sym typeface="Raleway"/>
              </a:rPr>
              <a:t>yourself successfully achieving your goals</a:t>
            </a:r>
            <a:endParaRPr>
              <a:solidFill>
                <a:srgbClr val="3F51F5"/>
              </a:solidFill>
            </a:endParaRPr>
          </a:p>
        </p:txBody>
      </p:sp>
      <p:sp>
        <p:nvSpPr>
          <p:cNvPr id="394" name="Google Shape;394;p24"/>
          <p:cNvSpPr txBox="1"/>
          <p:nvPr>
            <p:ph idx="1" type="subTitle"/>
          </p:nvPr>
        </p:nvSpPr>
        <p:spPr>
          <a:xfrm>
            <a:off x="3545937" y="4143225"/>
            <a:ext cx="1161900" cy="800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3F51F5"/>
                </a:solidFill>
              </a:rPr>
              <a:t>DON’T APOLOGIZE</a:t>
            </a:r>
            <a:endParaRPr>
              <a:solidFill>
                <a:srgbClr val="3F51F5"/>
              </a:solidFill>
            </a:endParaRPr>
          </a:p>
          <a:p>
            <a:pPr indent="0" lvl="0" marL="0" rtl="0" algn="ctr">
              <a:spcBef>
                <a:spcPts val="0"/>
              </a:spcBef>
              <a:spcAft>
                <a:spcPts val="0"/>
              </a:spcAft>
              <a:buClr>
                <a:schemeClr val="dk1"/>
              </a:buClr>
              <a:buSzPts val="1100"/>
              <a:buFont typeface="Arial"/>
              <a:buNone/>
            </a:pPr>
            <a:r>
              <a:rPr lang="en">
                <a:solidFill>
                  <a:srgbClr val="3F51F5"/>
                </a:solidFill>
                <a:latin typeface="Raleway"/>
                <a:ea typeface="Raleway"/>
                <a:cs typeface="Raleway"/>
                <a:sym typeface="Raleway"/>
              </a:rPr>
              <a:t>for nervousness</a:t>
            </a:r>
            <a:endParaRPr>
              <a:solidFill>
                <a:srgbClr val="3F51F5"/>
              </a:solidFill>
            </a:endParaRPr>
          </a:p>
        </p:txBody>
      </p:sp>
      <p:sp>
        <p:nvSpPr>
          <p:cNvPr id="395" name="Google Shape;395;p24"/>
          <p:cNvSpPr txBox="1"/>
          <p:nvPr>
            <p:ph idx="1" type="subTitle"/>
          </p:nvPr>
        </p:nvSpPr>
        <p:spPr>
          <a:xfrm>
            <a:off x="5310805" y="4243275"/>
            <a:ext cx="1161900" cy="600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3F51F5"/>
                </a:solidFill>
              </a:rPr>
              <a:t>PRACTICE</a:t>
            </a:r>
            <a:endParaRPr>
              <a:solidFill>
                <a:srgbClr val="3F51F5"/>
              </a:solidFill>
            </a:endParaRPr>
          </a:p>
          <a:p>
            <a:pPr indent="0" lvl="0" marL="0" rtl="0" algn="ctr">
              <a:spcBef>
                <a:spcPts val="0"/>
              </a:spcBef>
              <a:spcAft>
                <a:spcPts val="0"/>
              </a:spcAft>
              <a:buNone/>
            </a:pPr>
            <a:r>
              <a:rPr lang="en">
                <a:solidFill>
                  <a:srgbClr val="3F51F5"/>
                </a:solidFill>
                <a:latin typeface="Raleway"/>
                <a:ea typeface="Raleway"/>
                <a:cs typeface="Raleway"/>
                <a:sym typeface="Raleway"/>
              </a:rPr>
              <a:t>practice, practice!</a:t>
            </a:r>
            <a:endParaRPr>
              <a:solidFill>
                <a:srgbClr val="3F51F5"/>
              </a:solidFill>
            </a:endParaRPr>
          </a:p>
        </p:txBody>
      </p:sp>
      <p:sp>
        <p:nvSpPr>
          <p:cNvPr id="396" name="Google Shape;396;p2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97" name="Google Shape;397;p2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398" name="Google Shape;398;p24"/>
          <p:cNvSpPr/>
          <p:nvPr/>
        </p:nvSpPr>
        <p:spPr>
          <a:xfrm>
            <a:off x="5140158" y="1132787"/>
            <a:ext cx="1548600" cy="15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4"/>
          <p:cNvSpPr txBox="1"/>
          <p:nvPr>
            <p:ph idx="1" type="subTitle"/>
          </p:nvPr>
        </p:nvSpPr>
        <p:spPr>
          <a:xfrm>
            <a:off x="5310805" y="1467005"/>
            <a:ext cx="1161900" cy="8004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009C8A"/>
                </a:solidFill>
              </a:rPr>
              <a:t>RELAX</a:t>
            </a:r>
            <a:endParaRPr>
              <a:solidFill>
                <a:srgbClr val="009C8A"/>
              </a:solidFill>
            </a:endParaRPr>
          </a:p>
          <a:p>
            <a:pPr indent="0" lvl="0" marL="0" rtl="0" algn="ctr">
              <a:spcBef>
                <a:spcPts val="0"/>
              </a:spcBef>
              <a:spcAft>
                <a:spcPts val="0"/>
              </a:spcAft>
              <a:buClr>
                <a:schemeClr val="dk1"/>
              </a:buClr>
              <a:buSzPts val="1100"/>
              <a:buFont typeface="Arial"/>
              <a:buNone/>
            </a:pPr>
            <a:r>
              <a:rPr lang="en">
                <a:solidFill>
                  <a:srgbClr val="009C8A"/>
                </a:solidFill>
                <a:latin typeface="Raleway"/>
                <a:ea typeface="Raleway"/>
                <a:cs typeface="Raleway"/>
                <a:sym typeface="Raleway"/>
              </a:rPr>
              <a:t>using strategies that work for you</a:t>
            </a:r>
            <a:endParaRPr>
              <a:solidFill>
                <a:srgbClr val="009C8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5"/>
          <p:cNvSpPr/>
          <p:nvPr/>
        </p:nvSpPr>
        <p:spPr>
          <a:xfrm>
            <a:off x="1783056" y="4522412"/>
            <a:ext cx="1085850" cy="851059"/>
          </a:xfrm>
          <a:custGeom>
            <a:rect b="b" l="l" r="r" t="t"/>
            <a:pathLst>
              <a:path extrusionOk="0" h="1134745" w="1447800">
                <a:moveTo>
                  <a:pt x="1231900" y="0"/>
                </a:moveTo>
                <a:lnTo>
                  <a:pt x="215900" y="0"/>
                </a:lnTo>
                <a:lnTo>
                  <a:pt x="166395" y="5701"/>
                </a:lnTo>
                <a:lnTo>
                  <a:pt x="120951" y="21943"/>
                </a:lnTo>
                <a:lnTo>
                  <a:pt x="80864" y="47430"/>
                </a:lnTo>
                <a:lnTo>
                  <a:pt x="47430" y="80864"/>
                </a:lnTo>
                <a:lnTo>
                  <a:pt x="21943" y="120951"/>
                </a:lnTo>
                <a:lnTo>
                  <a:pt x="5701" y="166395"/>
                </a:lnTo>
                <a:lnTo>
                  <a:pt x="0" y="215900"/>
                </a:lnTo>
                <a:lnTo>
                  <a:pt x="0" y="613308"/>
                </a:lnTo>
                <a:lnTo>
                  <a:pt x="5701" y="662812"/>
                </a:lnTo>
                <a:lnTo>
                  <a:pt x="21943" y="708256"/>
                </a:lnTo>
                <a:lnTo>
                  <a:pt x="47430" y="748343"/>
                </a:lnTo>
                <a:lnTo>
                  <a:pt x="80864" y="781778"/>
                </a:lnTo>
                <a:lnTo>
                  <a:pt x="120951" y="807264"/>
                </a:lnTo>
                <a:lnTo>
                  <a:pt x="166395" y="823506"/>
                </a:lnTo>
                <a:lnTo>
                  <a:pt x="215900" y="829208"/>
                </a:lnTo>
                <a:lnTo>
                  <a:pt x="215900" y="1134211"/>
                </a:lnTo>
                <a:lnTo>
                  <a:pt x="398894" y="829208"/>
                </a:lnTo>
                <a:lnTo>
                  <a:pt x="1231900" y="829208"/>
                </a:lnTo>
                <a:lnTo>
                  <a:pt x="1281404" y="823506"/>
                </a:lnTo>
                <a:lnTo>
                  <a:pt x="1326848" y="807264"/>
                </a:lnTo>
                <a:lnTo>
                  <a:pt x="1366935" y="781778"/>
                </a:lnTo>
                <a:lnTo>
                  <a:pt x="1400369" y="748343"/>
                </a:lnTo>
                <a:lnTo>
                  <a:pt x="1425856" y="708256"/>
                </a:lnTo>
                <a:lnTo>
                  <a:pt x="1442098" y="662812"/>
                </a:lnTo>
                <a:lnTo>
                  <a:pt x="1447800" y="613308"/>
                </a:lnTo>
                <a:lnTo>
                  <a:pt x="1447800" y="215900"/>
                </a:lnTo>
                <a:lnTo>
                  <a:pt x="1442098" y="166395"/>
                </a:lnTo>
                <a:lnTo>
                  <a:pt x="1425856" y="120951"/>
                </a:lnTo>
                <a:lnTo>
                  <a:pt x="1400369" y="80864"/>
                </a:lnTo>
                <a:lnTo>
                  <a:pt x="1366935" y="47430"/>
                </a:lnTo>
                <a:lnTo>
                  <a:pt x="1326848" y="21943"/>
                </a:lnTo>
                <a:lnTo>
                  <a:pt x="1281404" y="5701"/>
                </a:lnTo>
                <a:lnTo>
                  <a:pt x="1231900"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5" name="Google Shape;405;p25"/>
          <p:cNvSpPr/>
          <p:nvPr/>
        </p:nvSpPr>
        <p:spPr>
          <a:xfrm>
            <a:off x="523807" y="3801819"/>
            <a:ext cx="2228850" cy="1524000"/>
          </a:xfrm>
          <a:custGeom>
            <a:rect b="b" l="l" r="r" t="t"/>
            <a:pathLst>
              <a:path extrusionOk="0" h="2032000" w="2971800">
                <a:moveTo>
                  <a:pt x="2755900" y="0"/>
                </a:moveTo>
                <a:lnTo>
                  <a:pt x="215900" y="0"/>
                </a:lnTo>
                <a:lnTo>
                  <a:pt x="166395" y="5701"/>
                </a:lnTo>
                <a:lnTo>
                  <a:pt x="120951" y="21943"/>
                </a:lnTo>
                <a:lnTo>
                  <a:pt x="80864" y="47430"/>
                </a:lnTo>
                <a:lnTo>
                  <a:pt x="47430" y="80864"/>
                </a:lnTo>
                <a:lnTo>
                  <a:pt x="21943" y="120951"/>
                </a:lnTo>
                <a:lnTo>
                  <a:pt x="5701" y="166395"/>
                </a:lnTo>
                <a:lnTo>
                  <a:pt x="0" y="215900"/>
                </a:lnTo>
                <a:lnTo>
                  <a:pt x="0" y="1121295"/>
                </a:lnTo>
                <a:lnTo>
                  <a:pt x="5701" y="1170800"/>
                </a:lnTo>
                <a:lnTo>
                  <a:pt x="21943" y="1216243"/>
                </a:lnTo>
                <a:lnTo>
                  <a:pt x="47430" y="1256330"/>
                </a:lnTo>
                <a:lnTo>
                  <a:pt x="80864" y="1289765"/>
                </a:lnTo>
                <a:lnTo>
                  <a:pt x="120951" y="1315251"/>
                </a:lnTo>
                <a:lnTo>
                  <a:pt x="166395" y="1331493"/>
                </a:lnTo>
                <a:lnTo>
                  <a:pt x="215900" y="1337195"/>
                </a:lnTo>
                <a:lnTo>
                  <a:pt x="342900" y="1337195"/>
                </a:lnTo>
                <a:lnTo>
                  <a:pt x="342900" y="2032000"/>
                </a:lnTo>
                <a:lnTo>
                  <a:pt x="646874" y="1337195"/>
                </a:lnTo>
                <a:lnTo>
                  <a:pt x="2755900" y="1337195"/>
                </a:lnTo>
                <a:lnTo>
                  <a:pt x="2805404" y="1331493"/>
                </a:lnTo>
                <a:lnTo>
                  <a:pt x="2850848" y="1315251"/>
                </a:lnTo>
                <a:lnTo>
                  <a:pt x="2890935" y="1289765"/>
                </a:lnTo>
                <a:lnTo>
                  <a:pt x="2924369" y="1256330"/>
                </a:lnTo>
                <a:lnTo>
                  <a:pt x="2949856" y="1216243"/>
                </a:lnTo>
                <a:lnTo>
                  <a:pt x="2966098" y="1170800"/>
                </a:lnTo>
                <a:lnTo>
                  <a:pt x="2971800" y="1121295"/>
                </a:lnTo>
                <a:lnTo>
                  <a:pt x="2971800" y="215900"/>
                </a:lnTo>
                <a:lnTo>
                  <a:pt x="2966098" y="166395"/>
                </a:lnTo>
                <a:lnTo>
                  <a:pt x="2949856" y="120951"/>
                </a:lnTo>
                <a:lnTo>
                  <a:pt x="2924369" y="80864"/>
                </a:lnTo>
                <a:lnTo>
                  <a:pt x="2890935" y="47430"/>
                </a:lnTo>
                <a:lnTo>
                  <a:pt x="2850848" y="21943"/>
                </a:lnTo>
                <a:lnTo>
                  <a:pt x="2805404" y="5701"/>
                </a:lnTo>
                <a:lnTo>
                  <a:pt x="27559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6" name="Google Shape;406;p25"/>
          <p:cNvSpPr/>
          <p:nvPr/>
        </p:nvSpPr>
        <p:spPr>
          <a:xfrm>
            <a:off x="3685150" y="621657"/>
            <a:ext cx="3657112" cy="3237205"/>
          </a:xfrm>
          <a:custGeom>
            <a:rect b="b" l="l" r="r" t="t"/>
            <a:pathLst>
              <a:path extrusionOk="0" h="4318000" w="4876800">
                <a:moveTo>
                  <a:pt x="1447800" y="215900"/>
                </a:moveTo>
                <a:lnTo>
                  <a:pt x="1442097" y="166395"/>
                </a:lnTo>
                <a:lnTo>
                  <a:pt x="1425854" y="120954"/>
                </a:lnTo>
                <a:lnTo>
                  <a:pt x="1400378" y="80860"/>
                </a:lnTo>
                <a:lnTo>
                  <a:pt x="1366939" y="47434"/>
                </a:lnTo>
                <a:lnTo>
                  <a:pt x="1326857" y="21945"/>
                </a:lnTo>
                <a:lnTo>
                  <a:pt x="1281404" y="5702"/>
                </a:lnTo>
                <a:lnTo>
                  <a:pt x="1231900" y="0"/>
                </a:lnTo>
                <a:lnTo>
                  <a:pt x="215900" y="0"/>
                </a:lnTo>
                <a:lnTo>
                  <a:pt x="166395" y="5702"/>
                </a:lnTo>
                <a:lnTo>
                  <a:pt x="120954" y="21945"/>
                </a:lnTo>
                <a:lnTo>
                  <a:pt x="80873" y="47434"/>
                </a:lnTo>
                <a:lnTo>
                  <a:pt x="47434" y="80860"/>
                </a:lnTo>
                <a:lnTo>
                  <a:pt x="21945" y="120954"/>
                </a:lnTo>
                <a:lnTo>
                  <a:pt x="5702" y="166395"/>
                </a:lnTo>
                <a:lnTo>
                  <a:pt x="0" y="215900"/>
                </a:lnTo>
                <a:lnTo>
                  <a:pt x="0" y="613295"/>
                </a:lnTo>
                <a:lnTo>
                  <a:pt x="5702" y="662800"/>
                </a:lnTo>
                <a:lnTo>
                  <a:pt x="21945" y="708253"/>
                </a:lnTo>
                <a:lnTo>
                  <a:pt x="47434" y="748334"/>
                </a:lnTo>
                <a:lnTo>
                  <a:pt x="80873" y="781773"/>
                </a:lnTo>
                <a:lnTo>
                  <a:pt x="120954" y="807250"/>
                </a:lnTo>
                <a:lnTo>
                  <a:pt x="166395" y="823493"/>
                </a:lnTo>
                <a:lnTo>
                  <a:pt x="215900" y="829195"/>
                </a:lnTo>
                <a:lnTo>
                  <a:pt x="1081722" y="829195"/>
                </a:lnTo>
                <a:lnTo>
                  <a:pt x="1270000" y="1143000"/>
                </a:lnTo>
                <a:lnTo>
                  <a:pt x="1270000" y="825639"/>
                </a:lnTo>
                <a:lnTo>
                  <a:pt x="1318247" y="811034"/>
                </a:lnTo>
                <a:lnTo>
                  <a:pt x="1360995" y="786180"/>
                </a:lnTo>
                <a:lnTo>
                  <a:pt x="1396784" y="752538"/>
                </a:lnTo>
                <a:lnTo>
                  <a:pt x="1424152" y="711542"/>
                </a:lnTo>
                <a:lnTo>
                  <a:pt x="1441653" y="664654"/>
                </a:lnTo>
                <a:lnTo>
                  <a:pt x="1447800" y="613295"/>
                </a:lnTo>
                <a:lnTo>
                  <a:pt x="1447800" y="215900"/>
                </a:lnTo>
                <a:close/>
              </a:path>
              <a:path extrusionOk="0" h="4318000" w="4876800">
                <a:moveTo>
                  <a:pt x="2971800" y="3187700"/>
                </a:moveTo>
                <a:lnTo>
                  <a:pt x="2966097" y="3138195"/>
                </a:lnTo>
                <a:lnTo>
                  <a:pt x="2949854" y="3092754"/>
                </a:lnTo>
                <a:lnTo>
                  <a:pt x="2924378" y="3052661"/>
                </a:lnTo>
                <a:lnTo>
                  <a:pt x="2890939" y="3019234"/>
                </a:lnTo>
                <a:lnTo>
                  <a:pt x="2850858" y="2993745"/>
                </a:lnTo>
                <a:lnTo>
                  <a:pt x="2805404" y="2977502"/>
                </a:lnTo>
                <a:lnTo>
                  <a:pt x="2755900" y="2971800"/>
                </a:lnTo>
                <a:lnTo>
                  <a:pt x="1739900" y="2971800"/>
                </a:lnTo>
                <a:lnTo>
                  <a:pt x="1690395" y="2977502"/>
                </a:lnTo>
                <a:lnTo>
                  <a:pt x="1644954" y="2993745"/>
                </a:lnTo>
                <a:lnTo>
                  <a:pt x="1604873" y="3019234"/>
                </a:lnTo>
                <a:lnTo>
                  <a:pt x="1571434" y="3052661"/>
                </a:lnTo>
                <a:lnTo>
                  <a:pt x="1545945" y="3092754"/>
                </a:lnTo>
                <a:lnTo>
                  <a:pt x="1529702" y="3138195"/>
                </a:lnTo>
                <a:lnTo>
                  <a:pt x="1524000" y="3187700"/>
                </a:lnTo>
                <a:lnTo>
                  <a:pt x="1524000" y="3585095"/>
                </a:lnTo>
                <a:lnTo>
                  <a:pt x="1529334" y="3632962"/>
                </a:lnTo>
                <a:lnTo>
                  <a:pt x="1544548" y="3677056"/>
                </a:lnTo>
                <a:lnTo>
                  <a:pt x="1568488" y="3716223"/>
                </a:lnTo>
                <a:lnTo>
                  <a:pt x="1599958" y="3749294"/>
                </a:lnTo>
                <a:lnTo>
                  <a:pt x="1637792" y="3775113"/>
                </a:lnTo>
                <a:lnTo>
                  <a:pt x="1680832" y="3792537"/>
                </a:lnTo>
                <a:lnTo>
                  <a:pt x="1727898" y="3800386"/>
                </a:lnTo>
                <a:lnTo>
                  <a:pt x="1727898" y="4318000"/>
                </a:lnTo>
                <a:lnTo>
                  <a:pt x="1957679" y="3800995"/>
                </a:lnTo>
                <a:lnTo>
                  <a:pt x="2755900" y="3800995"/>
                </a:lnTo>
                <a:lnTo>
                  <a:pt x="2805404" y="3795293"/>
                </a:lnTo>
                <a:lnTo>
                  <a:pt x="2850858" y="3779050"/>
                </a:lnTo>
                <a:lnTo>
                  <a:pt x="2890939" y="3753561"/>
                </a:lnTo>
                <a:lnTo>
                  <a:pt x="2924378" y="3720134"/>
                </a:lnTo>
                <a:lnTo>
                  <a:pt x="2949854" y="3680041"/>
                </a:lnTo>
                <a:lnTo>
                  <a:pt x="2966097" y="3634600"/>
                </a:lnTo>
                <a:lnTo>
                  <a:pt x="2971800" y="3585095"/>
                </a:lnTo>
                <a:lnTo>
                  <a:pt x="2971800" y="3187700"/>
                </a:lnTo>
                <a:close/>
              </a:path>
              <a:path extrusionOk="0" h="4318000" w="4876800">
                <a:moveTo>
                  <a:pt x="4876800" y="758304"/>
                </a:moveTo>
                <a:lnTo>
                  <a:pt x="4871097" y="708799"/>
                </a:lnTo>
                <a:lnTo>
                  <a:pt x="4854854" y="663359"/>
                </a:lnTo>
                <a:lnTo>
                  <a:pt x="4829378" y="623265"/>
                </a:lnTo>
                <a:lnTo>
                  <a:pt x="4795939" y="589838"/>
                </a:lnTo>
                <a:lnTo>
                  <a:pt x="4755858" y="564349"/>
                </a:lnTo>
                <a:lnTo>
                  <a:pt x="4710404" y="548106"/>
                </a:lnTo>
                <a:lnTo>
                  <a:pt x="4660900" y="542404"/>
                </a:lnTo>
                <a:lnTo>
                  <a:pt x="3644900" y="542404"/>
                </a:lnTo>
                <a:lnTo>
                  <a:pt x="3595395" y="548106"/>
                </a:lnTo>
                <a:lnTo>
                  <a:pt x="3549954" y="564349"/>
                </a:lnTo>
                <a:lnTo>
                  <a:pt x="3509873" y="589838"/>
                </a:lnTo>
                <a:lnTo>
                  <a:pt x="3476434" y="623265"/>
                </a:lnTo>
                <a:lnTo>
                  <a:pt x="3450945" y="663359"/>
                </a:lnTo>
                <a:lnTo>
                  <a:pt x="3434702" y="708799"/>
                </a:lnTo>
                <a:lnTo>
                  <a:pt x="3429000" y="758304"/>
                </a:lnTo>
                <a:lnTo>
                  <a:pt x="3429000" y="1155700"/>
                </a:lnTo>
                <a:lnTo>
                  <a:pt x="3434702" y="1205204"/>
                </a:lnTo>
                <a:lnTo>
                  <a:pt x="3450945" y="1250645"/>
                </a:lnTo>
                <a:lnTo>
                  <a:pt x="3476434" y="1290739"/>
                </a:lnTo>
                <a:lnTo>
                  <a:pt x="3509873" y="1324165"/>
                </a:lnTo>
                <a:lnTo>
                  <a:pt x="3549954" y="1349654"/>
                </a:lnTo>
                <a:lnTo>
                  <a:pt x="3595395" y="1365897"/>
                </a:lnTo>
                <a:lnTo>
                  <a:pt x="3644900" y="1371600"/>
                </a:lnTo>
                <a:lnTo>
                  <a:pt x="4445000" y="1371600"/>
                </a:lnTo>
                <a:lnTo>
                  <a:pt x="4673600" y="1752600"/>
                </a:lnTo>
                <a:lnTo>
                  <a:pt x="4673600" y="1370952"/>
                </a:lnTo>
                <a:lnTo>
                  <a:pt x="4720539" y="1362976"/>
                </a:lnTo>
                <a:lnTo>
                  <a:pt x="4763440" y="1345501"/>
                </a:lnTo>
                <a:lnTo>
                  <a:pt x="4801146" y="1319657"/>
                </a:lnTo>
                <a:lnTo>
                  <a:pt x="4832502" y="1286598"/>
                </a:lnTo>
                <a:lnTo>
                  <a:pt x="4856340" y="1247482"/>
                </a:lnTo>
                <a:lnTo>
                  <a:pt x="4871491" y="1203477"/>
                </a:lnTo>
                <a:lnTo>
                  <a:pt x="4876800" y="1155700"/>
                </a:lnTo>
                <a:lnTo>
                  <a:pt x="4876800" y="758304"/>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7" name="Google Shape;407;p25"/>
          <p:cNvSpPr/>
          <p:nvPr/>
        </p:nvSpPr>
        <p:spPr>
          <a:xfrm>
            <a:off x="0" y="428463"/>
            <a:ext cx="7494223" cy="4192180"/>
          </a:xfrm>
          <a:custGeom>
            <a:rect b="b" l="l" r="r" t="t"/>
            <a:pathLst>
              <a:path extrusionOk="0" h="5591810" w="9993630">
                <a:moveTo>
                  <a:pt x="5603456" y="843635"/>
                </a:moveTo>
                <a:lnTo>
                  <a:pt x="5603075" y="792391"/>
                </a:lnTo>
                <a:lnTo>
                  <a:pt x="5601970" y="741324"/>
                </a:lnTo>
                <a:lnTo>
                  <a:pt x="5600141" y="690448"/>
                </a:lnTo>
                <a:lnTo>
                  <a:pt x="5597588" y="639749"/>
                </a:lnTo>
                <a:lnTo>
                  <a:pt x="5594312" y="589254"/>
                </a:lnTo>
                <a:lnTo>
                  <a:pt x="5590324" y="538949"/>
                </a:lnTo>
                <a:lnTo>
                  <a:pt x="5585625" y="488848"/>
                </a:lnTo>
                <a:lnTo>
                  <a:pt x="5580240" y="438950"/>
                </a:lnTo>
                <a:lnTo>
                  <a:pt x="5574144" y="389267"/>
                </a:lnTo>
                <a:lnTo>
                  <a:pt x="5567362" y="339801"/>
                </a:lnTo>
                <a:lnTo>
                  <a:pt x="5559895" y="290563"/>
                </a:lnTo>
                <a:lnTo>
                  <a:pt x="5551754" y="241541"/>
                </a:lnTo>
                <a:lnTo>
                  <a:pt x="5542940" y="192747"/>
                </a:lnTo>
                <a:lnTo>
                  <a:pt x="5533453" y="144195"/>
                </a:lnTo>
                <a:lnTo>
                  <a:pt x="5523306" y="95885"/>
                </a:lnTo>
                <a:lnTo>
                  <a:pt x="5512498" y="47815"/>
                </a:lnTo>
                <a:lnTo>
                  <a:pt x="5501056" y="0"/>
                </a:lnTo>
                <a:lnTo>
                  <a:pt x="0" y="0"/>
                </a:lnTo>
                <a:lnTo>
                  <a:pt x="0" y="3655060"/>
                </a:lnTo>
                <a:lnTo>
                  <a:pt x="25374" y="3673919"/>
                </a:lnTo>
                <a:lnTo>
                  <a:pt x="61823" y="3700284"/>
                </a:lnTo>
                <a:lnTo>
                  <a:pt x="98615" y="3726180"/>
                </a:lnTo>
                <a:lnTo>
                  <a:pt x="135763" y="3751630"/>
                </a:lnTo>
                <a:lnTo>
                  <a:pt x="173253" y="3776599"/>
                </a:lnTo>
                <a:lnTo>
                  <a:pt x="211074" y="3801110"/>
                </a:lnTo>
                <a:lnTo>
                  <a:pt x="249224" y="3825138"/>
                </a:lnTo>
                <a:lnTo>
                  <a:pt x="287705" y="3848684"/>
                </a:lnTo>
                <a:lnTo>
                  <a:pt x="326504" y="3871760"/>
                </a:lnTo>
                <a:lnTo>
                  <a:pt x="365633" y="3894340"/>
                </a:lnTo>
                <a:lnTo>
                  <a:pt x="405079" y="3916426"/>
                </a:lnTo>
                <a:lnTo>
                  <a:pt x="444830" y="3938016"/>
                </a:lnTo>
                <a:lnTo>
                  <a:pt x="484886" y="3959110"/>
                </a:lnTo>
                <a:lnTo>
                  <a:pt x="525246" y="3979710"/>
                </a:lnTo>
                <a:lnTo>
                  <a:pt x="565912" y="3999788"/>
                </a:lnTo>
                <a:lnTo>
                  <a:pt x="606869" y="4019359"/>
                </a:lnTo>
                <a:lnTo>
                  <a:pt x="648119" y="4038422"/>
                </a:lnTo>
                <a:lnTo>
                  <a:pt x="689648" y="4056951"/>
                </a:lnTo>
                <a:lnTo>
                  <a:pt x="731469" y="4074960"/>
                </a:lnTo>
                <a:lnTo>
                  <a:pt x="773557" y="4092435"/>
                </a:lnTo>
                <a:lnTo>
                  <a:pt x="815924" y="4109389"/>
                </a:lnTo>
                <a:lnTo>
                  <a:pt x="858570" y="4125798"/>
                </a:lnTo>
                <a:lnTo>
                  <a:pt x="901471" y="4141673"/>
                </a:lnTo>
                <a:lnTo>
                  <a:pt x="944638" y="4156989"/>
                </a:lnTo>
                <a:lnTo>
                  <a:pt x="988060" y="4171772"/>
                </a:lnTo>
                <a:lnTo>
                  <a:pt x="1031735" y="4185983"/>
                </a:lnTo>
                <a:lnTo>
                  <a:pt x="1075664" y="4199648"/>
                </a:lnTo>
                <a:lnTo>
                  <a:pt x="1119835" y="4212742"/>
                </a:lnTo>
                <a:lnTo>
                  <a:pt x="1164247" y="4225277"/>
                </a:lnTo>
                <a:lnTo>
                  <a:pt x="1208887" y="4237240"/>
                </a:lnTo>
                <a:lnTo>
                  <a:pt x="1253769" y="4248632"/>
                </a:lnTo>
                <a:lnTo>
                  <a:pt x="1298867" y="4259440"/>
                </a:lnTo>
                <a:lnTo>
                  <a:pt x="1344206" y="4269664"/>
                </a:lnTo>
                <a:lnTo>
                  <a:pt x="1389748" y="4279303"/>
                </a:lnTo>
                <a:lnTo>
                  <a:pt x="1435519" y="4288345"/>
                </a:lnTo>
                <a:lnTo>
                  <a:pt x="1481493" y="4296803"/>
                </a:lnTo>
                <a:lnTo>
                  <a:pt x="1527683" y="4304652"/>
                </a:lnTo>
                <a:lnTo>
                  <a:pt x="1574063" y="4311904"/>
                </a:lnTo>
                <a:lnTo>
                  <a:pt x="1620647" y="4318533"/>
                </a:lnTo>
                <a:lnTo>
                  <a:pt x="1667433" y="4324566"/>
                </a:lnTo>
                <a:lnTo>
                  <a:pt x="1714398" y="4329976"/>
                </a:lnTo>
                <a:lnTo>
                  <a:pt x="1761566" y="4334764"/>
                </a:lnTo>
                <a:lnTo>
                  <a:pt x="1808899" y="4338929"/>
                </a:lnTo>
                <a:lnTo>
                  <a:pt x="1856422" y="4342460"/>
                </a:lnTo>
                <a:lnTo>
                  <a:pt x="1904111" y="4345368"/>
                </a:lnTo>
                <a:lnTo>
                  <a:pt x="1951964" y="4347629"/>
                </a:lnTo>
                <a:lnTo>
                  <a:pt x="1999996" y="4349254"/>
                </a:lnTo>
                <a:lnTo>
                  <a:pt x="2048179" y="4350220"/>
                </a:lnTo>
                <a:lnTo>
                  <a:pt x="2096528" y="4350550"/>
                </a:lnTo>
                <a:lnTo>
                  <a:pt x="2144865" y="4350220"/>
                </a:lnTo>
                <a:lnTo>
                  <a:pt x="2193048" y="4349254"/>
                </a:lnTo>
                <a:lnTo>
                  <a:pt x="2241080" y="4347629"/>
                </a:lnTo>
                <a:lnTo>
                  <a:pt x="2288933" y="4345368"/>
                </a:lnTo>
                <a:lnTo>
                  <a:pt x="2336622" y="4342460"/>
                </a:lnTo>
                <a:lnTo>
                  <a:pt x="2384145" y="4338929"/>
                </a:lnTo>
                <a:lnTo>
                  <a:pt x="2431478" y="4334764"/>
                </a:lnTo>
                <a:lnTo>
                  <a:pt x="2478633" y="4329976"/>
                </a:lnTo>
                <a:lnTo>
                  <a:pt x="2525611" y="4324566"/>
                </a:lnTo>
                <a:lnTo>
                  <a:pt x="2572385" y="4318533"/>
                </a:lnTo>
                <a:lnTo>
                  <a:pt x="2618981" y="4311904"/>
                </a:lnTo>
                <a:lnTo>
                  <a:pt x="2665361" y="4304652"/>
                </a:lnTo>
                <a:lnTo>
                  <a:pt x="2711551" y="4296803"/>
                </a:lnTo>
                <a:lnTo>
                  <a:pt x="2757525" y="4288345"/>
                </a:lnTo>
                <a:lnTo>
                  <a:pt x="2803283" y="4279303"/>
                </a:lnTo>
                <a:lnTo>
                  <a:pt x="2848838" y="4269664"/>
                </a:lnTo>
                <a:lnTo>
                  <a:pt x="2894165" y="4259440"/>
                </a:lnTo>
                <a:lnTo>
                  <a:pt x="2939275" y="4248632"/>
                </a:lnTo>
                <a:lnTo>
                  <a:pt x="2984157" y="4237240"/>
                </a:lnTo>
                <a:lnTo>
                  <a:pt x="3028797" y="4225277"/>
                </a:lnTo>
                <a:lnTo>
                  <a:pt x="3073209" y="4212742"/>
                </a:lnTo>
                <a:lnTo>
                  <a:pt x="3117380" y="4199648"/>
                </a:lnTo>
                <a:lnTo>
                  <a:pt x="3161309" y="4185983"/>
                </a:lnTo>
                <a:lnTo>
                  <a:pt x="3204984" y="4171772"/>
                </a:lnTo>
                <a:lnTo>
                  <a:pt x="3248406" y="4156989"/>
                </a:lnTo>
                <a:lnTo>
                  <a:pt x="3291573" y="4141673"/>
                </a:lnTo>
                <a:lnTo>
                  <a:pt x="3334474" y="4125798"/>
                </a:lnTo>
                <a:lnTo>
                  <a:pt x="3377107" y="4109389"/>
                </a:lnTo>
                <a:lnTo>
                  <a:pt x="3419475" y="4092435"/>
                </a:lnTo>
                <a:lnTo>
                  <a:pt x="3461575" y="4074960"/>
                </a:lnTo>
                <a:lnTo>
                  <a:pt x="3503384" y="4056951"/>
                </a:lnTo>
                <a:lnTo>
                  <a:pt x="3544925" y="4038422"/>
                </a:lnTo>
                <a:lnTo>
                  <a:pt x="3586175" y="4019359"/>
                </a:lnTo>
                <a:lnTo>
                  <a:pt x="3627132" y="3999788"/>
                </a:lnTo>
                <a:lnTo>
                  <a:pt x="3667785" y="3979710"/>
                </a:lnTo>
                <a:lnTo>
                  <a:pt x="3708158" y="3959110"/>
                </a:lnTo>
                <a:lnTo>
                  <a:pt x="3748214" y="3938016"/>
                </a:lnTo>
                <a:lnTo>
                  <a:pt x="3787965" y="3916426"/>
                </a:lnTo>
                <a:lnTo>
                  <a:pt x="3827411" y="3894340"/>
                </a:lnTo>
                <a:lnTo>
                  <a:pt x="3866527" y="3871760"/>
                </a:lnTo>
                <a:lnTo>
                  <a:pt x="3905339" y="3848684"/>
                </a:lnTo>
                <a:lnTo>
                  <a:pt x="3943820" y="3825138"/>
                </a:lnTo>
                <a:lnTo>
                  <a:pt x="3981970" y="3801110"/>
                </a:lnTo>
                <a:lnTo>
                  <a:pt x="4019791" y="3776599"/>
                </a:lnTo>
                <a:lnTo>
                  <a:pt x="4057269" y="3751630"/>
                </a:lnTo>
                <a:lnTo>
                  <a:pt x="4094416" y="3726180"/>
                </a:lnTo>
                <a:lnTo>
                  <a:pt x="4131221" y="3700284"/>
                </a:lnTo>
                <a:lnTo>
                  <a:pt x="4167670" y="3673919"/>
                </a:lnTo>
                <a:lnTo>
                  <a:pt x="4203763" y="3647109"/>
                </a:lnTo>
                <a:lnTo>
                  <a:pt x="4239501" y="3619843"/>
                </a:lnTo>
                <a:lnTo>
                  <a:pt x="4274871" y="3592131"/>
                </a:lnTo>
                <a:lnTo>
                  <a:pt x="4309884" y="3563975"/>
                </a:lnTo>
                <a:lnTo>
                  <a:pt x="4344517" y="3535388"/>
                </a:lnTo>
                <a:lnTo>
                  <a:pt x="4378795" y="3506368"/>
                </a:lnTo>
                <a:lnTo>
                  <a:pt x="4412678" y="3476929"/>
                </a:lnTo>
                <a:lnTo>
                  <a:pt x="4446181" y="3447046"/>
                </a:lnTo>
                <a:lnTo>
                  <a:pt x="4479302" y="3416757"/>
                </a:lnTo>
                <a:lnTo>
                  <a:pt x="4512030" y="3386048"/>
                </a:lnTo>
                <a:lnTo>
                  <a:pt x="4544365" y="3354933"/>
                </a:lnTo>
                <a:lnTo>
                  <a:pt x="4576292" y="3323399"/>
                </a:lnTo>
                <a:lnTo>
                  <a:pt x="4607814" y="3291471"/>
                </a:lnTo>
                <a:lnTo>
                  <a:pt x="4638941" y="3259137"/>
                </a:lnTo>
                <a:lnTo>
                  <a:pt x="4669650" y="3226409"/>
                </a:lnTo>
                <a:lnTo>
                  <a:pt x="4699940" y="3193288"/>
                </a:lnTo>
                <a:lnTo>
                  <a:pt x="4729823" y="3159785"/>
                </a:lnTo>
                <a:lnTo>
                  <a:pt x="4759261" y="3125901"/>
                </a:lnTo>
                <a:lnTo>
                  <a:pt x="4788281" y="3091637"/>
                </a:lnTo>
                <a:lnTo>
                  <a:pt x="4816868" y="3056991"/>
                </a:lnTo>
                <a:lnTo>
                  <a:pt x="4845024" y="3021977"/>
                </a:lnTo>
                <a:lnTo>
                  <a:pt x="4872736" y="2986608"/>
                </a:lnTo>
                <a:lnTo>
                  <a:pt x="4900003" y="2950870"/>
                </a:lnTo>
                <a:lnTo>
                  <a:pt x="4926812" y="2914777"/>
                </a:lnTo>
                <a:lnTo>
                  <a:pt x="4953178" y="2878328"/>
                </a:lnTo>
                <a:lnTo>
                  <a:pt x="4979073" y="2841523"/>
                </a:lnTo>
                <a:lnTo>
                  <a:pt x="5004524" y="2804388"/>
                </a:lnTo>
                <a:lnTo>
                  <a:pt x="5029492" y="2766898"/>
                </a:lnTo>
                <a:lnTo>
                  <a:pt x="5054003" y="2729077"/>
                </a:lnTo>
                <a:lnTo>
                  <a:pt x="5078031" y="2690926"/>
                </a:lnTo>
                <a:lnTo>
                  <a:pt x="5101577" y="2652445"/>
                </a:lnTo>
                <a:lnTo>
                  <a:pt x="5124653" y="2613647"/>
                </a:lnTo>
                <a:lnTo>
                  <a:pt x="5147234" y="2574518"/>
                </a:lnTo>
                <a:lnTo>
                  <a:pt x="5169319" y="2535072"/>
                </a:lnTo>
                <a:lnTo>
                  <a:pt x="5190922" y="2495321"/>
                </a:lnTo>
                <a:lnTo>
                  <a:pt x="5212016" y="2455265"/>
                </a:lnTo>
                <a:lnTo>
                  <a:pt x="5232603" y="2414905"/>
                </a:lnTo>
                <a:lnTo>
                  <a:pt x="5252682" y="2374239"/>
                </a:lnTo>
                <a:lnTo>
                  <a:pt x="5272252" y="2333282"/>
                </a:lnTo>
                <a:lnTo>
                  <a:pt x="5291315" y="2292032"/>
                </a:lnTo>
                <a:lnTo>
                  <a:pt x="5309844" y="2250503"/>
                </a:lnTo>
                <a:lnTo>
                  <a:pt x="5327853" y="2208682"/>
                </a:lnTo>
                <a:lnTo>
                  <a:pt x="5345341" y="2166594"/>
                </a:lnTo>
                <a:lnTo>
                  <a:pt x="5362283" y="2124227"/>
                </a:lnTo>
                <a:lnTo>
                  <a:pt x="5378691" y="2081580"/>
                </a:lnTo>
                <a:lnTo>
                  <a:pt x="5394566" y="2038680"/>
                </a:lnTo>
                <a:lnTo>
                  <a:pt x="5409895" y="1995512"/>
                </a:lnTo>
                <a:lnTo>
                  <a:pt x="5424665" y="1952091"/>
                </a:lnTo>
                <a:lnTo>
                  <a:pt x="5438889" y="1908416"/>
                </a:lnTo>
                <a:lnTo>
                  <a:pt x="5452542" y="1864487"/>
                </a:lnTo>
                <a:lnTo>
                  <a:pt x="5465648" y="1820329"/>
                </a:lnTo>
                <a:lnTo>
                  <a:pt x="5478183" y="1775917"/>
                </a:lnTo>
                <a:lnTo>
                  <a:pt x="5490146" y="1731264"/>
                </a:lnTo>
                <a:lnTo>
                  <a:pt x="5501525" y="1686382"/>
                </a:lnTo>
                <a:lnTo>
                  <a:pt x="5512333" y="1641284"/>
                </a:lnTo>
                <a:lnTo>
                  <a:pt x="5522557" y="1595945"/>
                </a:lnTo>
                <a:lnTo>
                  <a:pt x="5532196" y="1550403"/>
                </a:lnTo>
                <a:lnTo>
                  <a:pt x="5541251" y="1504632"/>
                </a:lnTo>
                <a:lnTo>
                  <a:pt x="5549697" y="1458658"/>
                </a:lnTo>
                <a:lnTo>
                  <a:pt x="5557545" y="1412481"/>
                </a:lnTo>
                <a:lnTo>
                  <a:pt x="5564797" y="1366088"/>
                </a:lnTo>
                <a:lnTo>
                  <a:pt x="5571439" y="1319504"/>
                </a:lnTo>
                <a:lnTo>
                  <a:pt x="5577459" y="1272717"/>
                </a:lnTo>
                <a:lnTo>
                  <a:pt x="5582869" y="1225753"/>
                </a:lnTo>
                <a:lnTo>
                  <a:pt x="5587657" y="1178598"/>
                </a:lnTo>
                <a:lnTo>
                  <a:pt x="5591822" y="1131252"/>
                </a:lnTo>
                <a:lnTo>
                  <a:pt x="5595353" y="1083741"/>
                </a:lnTo>
                <a:lnTo>
                  <a:pt x="5598261" y="1036053"/>
                </a:lnTo>
                <a:lnTo>
                  <a:pt x="5600522" y="988187"/>
                </a:lnTo>
                <a:lnTo>
                  <a:pt x="5602148" y="940168"/>
                </a:lnTo>
                <a:lnTo>
                  <a:pt x="5603125" y="891984"/>
                </a:lnTo>
                <a:lnTo>
                  <a:pt x="5603456" y="843635"/>
                </a:lnTo>
                <a:close/>
              </a:path>
              <a:path extrusionOk="0" h="5591810" w="9993630">
                <a:moveTo>
                  <a:pt x="9993490" y="3724795"/>
                </a:moveTo>
                <a:lnTo>
                  <a:pt x="9987788" y="3675291"/>
                </a:lnTo>
                <a:lnTo>
                  <a:pt x="9971545" y="3629850"/>
                </a:lnTo>
                <a:lnTo>
                  <a:pt x="9946056" y="3589756"/>
                </a:lnTo>
                <a:lnTo>
                  <a:pt x="9912629" y="3556330"/>
                </a:lnTo>
                <a:lnTo>
                  <a:pt x="9872535" y="3530841"/>
                </a:lnTo>
                <a:lnTo>
                  <a:pt x="9827095" y="3514598"/>
                </a:lnTo>
                <a:lnTo>
                  <a:pt x="9777590" y="3508895"/>
                </a:lnTo>
                <a:lnTo>
                  <a:pt x="7237590" y="3508895"/>
                </a:lnTo>
                <a:lnTo>
                  <a:pt x="7188086" y="3514598"/>
                </a:lnTo>
                <a:lnTo>
                  <a:pt x="7142645" y="3530841"/>
                </a:lnTo>
                <a:lnTo>
                  <a:pt x="7102551" y="3556330"/>
                </a:lnTo>
                <a:lnTo>
                  <a:pt x="7069125" y="3589756"/>
                </a:lnTo>
                <a:lnTo>
                  <a:pt x="7043636" y="3629850"/>
                </a:lnTo>
                <a:lnTo>
                  <a:pt x="7027392" y="3675291"/>
                </a:lnTo>
                <a:lnTo>
                  <a:pt x="7021690" y="3724795"/>
                </a:lnTo>
                <a:lnTo>
                  <a:pt x="7021690" y="4960391"/>
                </a:lnTo>
                <a:lnTo>
                  <a:pt x="7027392" y="5009896"/>
                </a:lnTo>
                <a:lnTo>
                  <a:pt x="7043636" y="5055336"/>
                </a:lnTo>
                <a:lnTo>
                  <a:pt x="7069125" y="5095430"/>
                </a:lnTo>
                <a:lnTo>
                  <a:pt x="7102551" y="5128857"/>
                </a:lnTo>
                <a:lnTo>
                  <a:pt x="7142645" y="5154346"/>
                </a:lnTo>
                <a:lnTo>
                  <a:pt x="7188086" y="5170589"/>
                </a:lnTo>
                <a:lnTo>
                  <a:pt x="7237590" y="5176291"/>
                </a:lnTo>
                <a:lnTo>
                  <a:pt x="9465551" y="5176291"/>
                </a:lnTo>
                <a:lnTo>
                  <a:pt x="9714789" y="5591695"/>
                </a:lnTo>
                <a:lnTo>
                  <a:pt x="9714789" y="5176291"/>
                </a:lnTo>
                <a:lnTo>
                  <a:pt x="9777590" y="5176291"/>
                </a:lnTo>
                <a:lnTo>
                  <a:pt x="9827095" y="5170589"/>
                </a:lnTo>
                <a:lnTo>
                  <a:pt x="9872535" y="5154346"/>
                </a:lnTo>
                <a:lnTo>
                  <a:pt x="9912629" y="5128857"/>
                </a:lnTo>
                <a:lnTo>
                  <a:pt x="9946056" y="5095430"/>
                </a:lnTo>
                <a:lnTo>
                  <a:pt x="9971545" y="5055336"/>
                </a:lnTo>
                <a:lnTo>
                  <a:pt x="9987788" y="5009896"/>
                </a:lnTo>
                <a:lnTo>
                  <a:pt x="9993490" y="4960391"/>
                </a:lnTo>
                <a:lnTo>
                  <a:pt x="9993490" y="372479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8" name="Google Shape;408;p25"/>
          <p:cNvSpPr/>
          <p:nvPr/>
        </p:nvSpPr>
        <p:spPr>
          <a:xfrm>
            <a:off x="4485150" y="1383349"/>
            <a:ext cx="2228553" cy="1599560"/>
          </a:xfrm>
          <a:custGeom>
            <a:rect b="b" l="l" r="r" t="t"/>
            <a:pathLst>
              <a:path extrusionOk="0" h="2133600" w="2971800">
                <a:moveTo>
                  <a:pt x="2755900" y="0"/>
                </a:moveTo>
                <a:lnTo>
                  <a:pt x="215900" y="0"/>
                </a:lnTo>
                <a:lnTo>
                  <a:pt x="166395" y="5701"/>
                </a:lnTo>
                <a:lnTo>
                  <a:pt x="120951" y="21943"/>
                </a:lnTo>
                <a:lnTo>
                  <a:pt x="80864" y="47430"/>
                </a:lnTo>
                <a:lnTo>
                  <a:pt x="47430" y="80864"/>
                </a:lnTo>
                <a:lnTo>
                  <a:pt x="21943" y="120951"/>
                </a:lnTo>
                <a:lnTo>
                  <a:pt x="5701" y="166395"/>
                </a:lnTo>
                <a:lnTo>
                  <a:pt x="0" y="215900"/>
                </a:lnTo>
                <a:lnTo>
                  <a:pt x="0" y="1527695"/>
                </a:lnTo>
                <a:lnTo>
                  <a:pt x="5701" y="1577204"/>
                </a:lnTo>
                <a:lnTo>
                  <a:pt x="21943" y="1622649"/>
                </a:lnTo>
                <a:lnTo>
                  <a:pt x="47430" y="1662736"/>
                </a:lnTo>
                <a:lnTo>
                  <a:pt x="80864" y="1696169"/>
                </a:lnTo>
                <a:lnTo>
                  <a:pt x="120951" y="1721653"/>
                </a:lnTo>
                <a:lnTo>
                  <a:pt x="166395" y="1737894"/>
                </a:lnTo>
                <a:lnTo>
                  <a:pt x="215900" y="1743595"/>
                </a:lnTo>
                <a:lnTo>
                  <a:pt x="2433002" y="1743595"/>
                </a:lnTo>
                <a:lnTo>
                  <a:pt x="2667000" y="2133600"/>
                </a:lnTo>
                <a:lnTo>
                  <a:pt x="2667000" y="1743595"/>
                </a:lnTo>
                <a:lnTo>
                  <a:pt x="2755900" y="1743595"/>
                </a:lnTo>
                <a:lnTo>
                  <a:pt x="2805404" y="1737894"/>
                </a:lnTo>
                <a:lnTo>
                  <a:pt x="2850848" y="1721653"/>
                </a:lnTo>
                <a:lnTo>
                  <a:pt x="2890935" y="1696169"/>
                </a:lnTo>
                <a:lnTo>
                  <a:pt x="2924369" y="1662736"/>
                </a:lnTo>
                <a:lnTo>
                  <a:pt x="2949856" y="1622649"/>
                </a:lnTo>
                <a:lnTo>
                  <a:pt x="2966098" y="1577204"/>
                </a:lnTo>
                <a:lnTo>
                  <a:pt x="2971800" y="1527695"/>
                </a:lnTo>
                <a:lnTo>
                  <a:pt x="2971800" y="215900"/>
                </a:lnTo>
                <a:lnTo>
                  <a:pt x="2966098" y="166395"/>
                </a:lnTo>
                <a:lnTo>
                  <a:pt x="2949856" y="120951"/>
                </a:lnTo>
                <a:lnTo>
                  <a:pt x="2924369" y="80864"/>
                </a:lnTo>
                <a:lnTo>
                  <a:pt x="2890935" y="47430"/>
                </a:lnTo>
                <a:lnTo>
                  <a:pt x="2850848" y="21943"/>
                </a:lnTo>
                <a:lnTo>
                  <a:pt x="2805404" y="5701"/>
                </a:lnTo>
                <a:lnTo>
                  <a:pt x="27559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9" name="Google Shape;409;p25"/>
          <p:cNvSpPr/>
          <p:nvPr/>
        </p:nvSpPr>
        <p:spPr>
          <a:xfrm>
            <a:off x="3628015" y="4141565"/>
            <a:ext cx="2228850" cy="1232059"/>
          </a:xfrm>
          <a:custGeom>
            <a:rect b="b" l="l" r="r" t="t"/>
            <a:pathLst>
              <a:path extrusionOk="0" h="1642745" w="2971800">
                <a:moveTo>
                  <a:pt x="2755900" y="0"/>
                </a:moveTo>
                <a:lnTo>
                  <a:pt x="215900" y="0"/>
                </a:lnTo>
                <a:lnTo>
                  <a:pt x="166395" y="5701"/>
                </a:lnTo>
                <a:lnTo>
                  <a:pt x="120951" y="21943"/>
                </a:lnTo>
                <a:lnTo>
                  <a:pt x="80864" y="47430"/>
                </a:lnTo>
                <a:lnTo>
                  <a:pt x="47430" y="80864"/>
                </a:lnTo>
                <a:lnTo>
                  <a:pt x="21943" y="120951"/>
                </a:lnTo>
                <a:lnTo>
                  <a:pt x="5701" y="166395"/>
                </a:lnTo>
                <a:lnTo>
                  <a:pt x="0" y="215900"/>
                </a:lnTo>
                <a:lnTo>
                  <a:pt x="0" y="1121308"/>
                </a:lnTo>
                <a:lnTo>
                  <a:pt x="5701" y="1170812"/>
                </a:lnTo>
                <a:lnTo>
                  <a:pt x="21943" y="1216256"/>
                </a:lnTo>
                <a:lnTo>
                  <a:pt x="47430" y="1256343"/>
                </a:lnTo>
                <a:lnTo>
                  <a:pt x="80864" y="1289778"/>
                </a:lnTo>
                <a:lnTo>
                  <a:pt x="120951" y="1315264"/>
                </a:lnTo>
                <a:lnTo>
                  <a:pt x="166395" y="1331506"/>
                </a:lnTo>
                <a:lnTo>
                  <a:pt x="215900" y="1337208"/>
                </a:lnTo>
                <a:lnTo>
                  <a:pt x="254000" y="1337208"/>
                </a:lnTo>
                <a:lnTo>
                  <a:pt x="254000" y="1642211"/>
                </a:lnTo>
                <a:lnTo>
                  <a:pt x="437006" y="1337208"/>
                </a:lnTo>
                <a:lnTo>
                  <a:pt x="2755900" y="1337208"/>
                </a:lnTo>
                <a:lnTo>
                  <a:pt x="2805404" y="1331506"/>
                </a:lnTo>
                <a:lnTo>
                  <a:pt x="2850848" y="1315264"/>
                </a:lnTo>
                <a:lnTo>
                  <a:pt x="2890935" y="1289778"/>
                </a:lnTo>
                <a:lnTo>
                  <a:pt x="2924369" y="1256343"/>
                </a:lnTo>
                <a:lnTo>
                  <a:pt x="2949856" y="1216256"/>
                </a:lnTo>
                <a:lnTo>
                  <a:pt x="2966098" y="1170812"/>
                </a:lnTo>
                <a:lnTo>
                  <a:pt x="2971800" y="1121308"/>
                </a:lnTo>
                <a:lnTo>
                  <a:pt x="2971800" y="215900"/>
                </a:lnTo>
                <a:lnTo>
                  <a:pt x="2966098" y="166395"/>
                </a:lnTo>
                <a:lnTo>
                  <a:pt x="2949856" y="120951"/>
                </a:lnTo>
                <a:lnTo>
                  <a:pt x="2924369" y="80864"/>
                </a:lnTo>
                <a:lnTo>
                  <a:pt x="2890935" y="47430"/>
                </a:lnTo>
                <a:lnTo>
                  <a:pt x="2850848" y="21943"/>
                </a:lnTo>
                <a:lnTo>
                  <a:pt x="2805404" y="5701"/>
                </a:lnTo>
                <a:lnTo>
                  <a:pt x="2755900"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10" name="Google Shape;410;p25"/>
          <p:cNvSpPr txBox="1"/>
          <p:nvPr/>
        </p:nvSpPr>
        <p:spPr>
          <a:xfrm>
            <a:off x="3947013" y="4391506"/>
            <a:ext cx="1546200" cy="482100"/>
          </a:xfrm>
          <a:prstGeom prst="rect">
            <a:avLst/>
          </a:prstGeom>
          <a:noFill/>
          <a:ln>
            <a:noFill/>
          </a:ln>
        </p:spPr>
        <p:txBody>
          <a:bodyPr anchorCtr="0" anchor="t" bIns="0" lIns="0" spcFirstLastPara="1" rIns="0" wrap="square" tIns="51425">
            <a:spAutoFit/>
          </a:bodyPr>
          <a:lstStyle/>
          <a:p>
            <a:pPr indent="0" lvl="0" marL="0" rtl="0" algn="ctr">
              <a:lnSpc>
                <a:spcPct val="115000"/>
              </a:lnSpc>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Never make something up</a:t>
            </a:r>
            <a:endParaRPr sz="1300">
              <a:solidFill>
                <a:schemeClr val="lt1"/>
              </a:solidFill>
              <a:latin typeface="Raleway Medium"/>
              <a:ea typeface="Raleway Medium"/>
              <a:cs typeface="Raleway Medium"/>
              <a:sym typeface="Raleway Medium"/>
            </a:endParaRPr>
          </a:p>
        </p:txBody>
      </p:sp>
      <p:sp>
        <p:nvSpPr>
          <p:cNvPr id="411" name="Google Shape;411;p25"/>
          <p:cNvSpPr txBox="1"/>
          <p:nvPr/>
        </p:nvSpPr>
        <p:spPr>
          <a:xfrm>
            <a:off x="5596906" y="3487626"/>
            <a:ext cx="1546200" cy="439800"/>
          </a:xfrm>
          <a:prstGeom prst="rect">
            <a:avLst/>
          </a:prstGeom>
          <a:noFill/>
          <a:ln>
            <a:noFill/>
          </a:ln>
        </p:spPr>
        <p:txBody>
          <a:bodyPr anchorCtr="0" anchor="t" bIns="0" lIns="0" spcFirstLastPara="1" rIns="0" wrap="square" tIns="9525">
            <a:spAutoFit/>
          </a:bodyPr>
          <a:lstStyle/>
          <a:p>
            <a:pPr indent="0" lvl="0" marL="0" rtl="0" algn="ctr">
              <a:lnSpc>
                <a:spcPct val="115000"/>
              </a:lnSpc>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Respond positively to all questions</a:t>
            </a:r>
            <a:endParaRPr sz="1300">
              <a:latin typeface="Raleway Medium"/>
              <a:ea typeface="Raleway Medium"/>
              <a:cs typeface="Raleway Medium"/>
              <a:sym typeface="Raleway Medium"/>
            </a:endParaRPr>
          </a:p>
        </p:txBody>
      </p:sp>
      <p:sp>
        <p:nvSpPr>
          <p:cNvPr id="412" name="Google Shape;412;p25"/>
          <p:cNvSpPr txBox="1"/>
          <p:nvPr/>
        </p:nvSpPr>
        <p:spPr>
          <a:xfrm>
            <a:off x="691744" y="4112600"/>
            <a:ext cx="1850100" cy="439800"/>
          </a:xfrm>
          <a:prstGeom prst="rect">
            <a:avLst/>
          </a:prstGeom>
          <a:noFill/>
          <a:ln>
            <a:noFill/>
          </a:ln>
        </p:spPr>
        <p:txBody>
          <a:bodyPr anchorCtr="0" anchor="t" bIns="0" lIns="0" spcFirstLastPara="1" rIns="0" wrap="square" tIns="9525">
            <a:spAutoFit/>
          </a:bodyPr>
          <a:lstStyle/>
          <a:p>
            <a:pPr indent="0" lvl="0" marL="0" rtl="0" algn="ctr">
              <a:lnSpc>
                <a:spcPct val="115000"/>
              </a:lnSpc>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Prepare a summary for final wrap-up</a:t>
            </a:r>
            <a:endParaRPr sz="1300">
              <a:latin typeface="Raleway Medium"/>
              <a:ea typeface="Raleway Medium"/>
              <a:cs typeface="Raleway Medium"/>
              <a:sym typeface="Raleway Medium"/>
            </a:endParaRPr>
          </a:p>
        </p:txBody>
      </p:sp>
      <p:sp>
        <p:nvSpPr>
          <p:cNvPr id="413" name="Google Shape;413;p25"/>
          <p:cNvSpPr txBox="1"/>
          <p:nvPr>
            <p:ph type="title"/>
          </p:nvPr>
        </p:nvSpPr>
        <p:spPr>
          <a:xfrm>
            <a:off x="519450" y="1218498"/>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
              <a:t>Have the Last Word</a:t>
            </a:r>
            <a:endParaRPr/>
          </a:p>
        </p:txBody>
      </p:sp>
      <p:sp>
        <p:nvSpPr>
          <p:cNvPr id="414" name="Google Shape;414;p25"/>
          <p:cNvSpPr txBox="1"/>
          <p:nvPr>
            <p:ph idx="4" type="subTitle"/>
          </p:nvPr>
        </p:nvSpPr>
        <p:spPr>
          <a:xfrm>
            <a:off x="4730774" y="1593882"/>
            <a:ext cx="1737300" cy="890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a:t>Leave them with information on your issue to read later (and your contact details!)</a:t>
            </a:r>
            <a:endParaRPr/>
          </a:p>
        </p:txBody>
      </p:sp>
      <p:sp>
        <p:nvSpPr>
          <p:cNvPr id="415" name="Google Shape;415;p2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16" name="Google Shape;416;p25"/>
          <p:cNvSpPr/>
          <p:nvPr/>
        </p:nvSpPr>
        <p:spPr>
          <a:xfrm>
            <a:off x="2339390" y="2570265"/>
            <a:ext cx="2228850" cy="1232059"/>
          </a:xfrm>
          <a:custGeom>
            <a:rect b="b" l="l" r="r" t="t"/>
            <a:pathLst>
              <a:path extrusionOk="0" h="1642745" w="2971800">
                <a:moveTo>
                  <a:pt x="2755900" y="0"/>
                </a:moveTo>
                <a:lnTo>
                  <a:pt x="215900" y="0"/>
                </a:lnTo>
                <a:lnTo>
                  <a:pt x="166395" y="5701"/>
                </a:lnTo>
                <a:lnTo>
                  <a:pt x="120951" y="21943"/>
                </a:lnTo>
                <a:lnTo>
                  <a:pt x="80864" y="47430"/>
                </a:lnTo>
                <a:lnTo>
                  <a:pt x="47430" y="80864"/>
                </a:lnTo>
                <a:lnTo>
                  <a:pt x="21943" y="120951"/>
                </a:lnTo>
                <a:lnTo>
                  <a:pt x="5701" y="166395"/>
                </a:lnTo>
                <a:lnTo>
                  <a:pt x="0" y="215900"/>
                </a:lnTo>
                <a:lnTo>
                  <a:pt x="0" y="1121308"/>
                </a:lnTo>
                <a:lnTo>
                  <a:pt x="5701" y="1170812"/>
                </a:lnTo>
                <a:lnTo>
                  <a:pt x="21943" y="1216256"/>
                </a:lnTo>
                <a:lnTo>
                  <a:pt x="47430" y="1256343"/>
                </a:lnTo>
                <a:lnTo>
                  <a:pt x="80864" y="1289778"/>
                </a:lnTo>
                <a:lnTo>
                  <a:pt x="120951" y="1315264"/>
                </a:lnTo>
                <a:lnTo>
                  <a:pt x="166395" y="1331506"/>
                </a:lnTo>
                <a:lnTo>
                  <a:pt x="215900" y="1337208"/>
                </a:lnTo>
                <a:lnTo>
                  <a:pt x="254000" y="1337208"/>
                </a:lnTo>
                <a:lnTo>
                  <a:pt x="254000" y="1642211"/>
                </a:lnTo>
                <a:lnTo>
                  <a:pt x="437006" y="1337208"/>
                </a:lnTo>
                <a:lnTo>
                  <a:pt x="2755900" y="1337208"/>
                </a:lnTo>
                <a:lnTo>
                  <a:pt x="2805404" y="1331506"/>
                </a:lnTo>
                <a:lnTo>
                  <a:pt x="2850848" y="1315264"/>
                </a:lnTo>
                <a:lnTo>
                  <a:pt x="2890935" y="1289778"/>
                </a:lnTo>
                <a:lnTo>
                  <a:pt x="2924369" y="1256343"/>
                </a:lnTo>
                <a:lnTo>
                  <a:pt x="2949856" y="1216256"/>
                </a:lnTo>
                <a:lnTo>
                  <a:pt x="2966098" y="1170812"/>
                </a:lnTo>
                <a:lnTo>
                  <a:pt x="2971800" y="1121308"/>
                </a:lnTo>
                <a:lnTo>
                  <a:pt x="2971800" y="215900"/>
                </a:lnTo>
                <a:lnTo>
                  <a:pt x="2966098" y="166395"/>
                </a:lnTo>
                <a:lnTo>
                  <a:pt x="2949856" y="120951"/>
                </a:lnTo>
                <a:lnTo>
                  <a:pt x="2924369" y="80864"/>
                </a:lnTo>
                <a:lnTo>
                  <a:pt x="2890935" y="47430"/>
                </a:lnTo>
                <a:lnTo>
                  <a:pt x="2850848" y="21943"/>
                </a:lnTo>
                <a:lnTo>
                  <a:pt x="2805404" y="5701"/>
                </a:lnTo>
                <a:lnTo>
                  <a:pt x="2755900"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17" name="Google Shape;417;p25"/>
          <p:cNvSpPr txBox="1"/>
          <p:nvPr/>
        </p:nvSpPr>
        <p:spPr>
          <a:xfrm>
            <a:off x="2526768" y="2856055"/>
            <a:ext cx="1866600" cy="439800"/>
          </a:xfrm>
          <a:prstGeom prst="rect">
            <a:avLst/>
          </a:prstGeom>
          <a:noFill/>
          <a:ln>
            <a:noFill/>
          </a:ln>
        </p:spPr>
        <p:txBody>
          <a:bodyPr anchorCtr="0" anchor="t" bIns="0" lIns="0" spcFirstLastPara="1" rIns="0" wrap="square" tIns="9525">
            <a:spAutoFit/>
          </a:bodyPr>
          <a:lstStyle/>
          <a:p>
            <a:pPr indent="0" lvl="0" marL="0" rtl="0" algn="ctr">
              <a:lnSpc>
                <a:spcPct val="115000"/>
              </a:lnSpc>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Prepare for a </a:t>
            </a:r>
            <a:br>
              <a:rPr lang="en" sz="1300">
                <a:solidFill>
                  <a:schemeClr val="lt1"/>
                </a:solidFill>
                <a:latin typeface="Raleway"/>
                <a:ea typeface="Raleway"/>
                <a:cs typeface="Raleway"/>
                <a:sym typeface="Raleway"/>
              </a:rPr>
            </a:br>
            <a:r>
              <a:rPr lang="en" sz="1300">
                <a:solidFill>
                  <a:schemeClr val="lt1"/>
                </a:solidFill>
                <a:latin typeface="Raleway"/>
                <a:ea typeface="Raleway"/>
                <a:cs typeface="Raleway"/>
                <a:sym typeface="Raleway"/>
              </a:rPr>
              <a:t>Q&amp;A period</a:t>
            </a:r>
            <a:endParaRPr sz="1300">
              <a:solidFill>
                <a:schemeClr val="lt1"/>
              </a:solidFill>
              <a:latin typeface="Raleway Medium"/>
              <a:ea typeface="Raleway Medium"/>
              <a:cs typeface="Raleway Medium"/>
              <a:sym typeface="Raleway Medium"/>
            </a:endParaRPr>
          </a:p>
        </p:txBody>
      </p:sp>
      <p:pic>
        <p:nvPicPr>
          <p:cNvPr id="418" name="Google Shape;418;p25"/>
          <p:cNvPicPr preferRelativeResize="0"/>
          <p:nvPr/>
        </p:nvPicPr>
        <p:blipFill rotWithShape="1">
          <a:blip r:embed="rId3">
            <a:alphaModFix/>
          </a:blip>
          <a:srcRect b="-10" l="27373" r="0" t="10"/>
          <a:stretch/>
        </p:blipFill>
        <p:spPr>
          <a:xfrm>
            <a:off x="515351" y="2296763"/>
            <a:ext cx="1955326" cy="200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8"/>
          <p:cNvPicPr preferRelativeResize="0"/>
          <p:nvPr/>
        </p:nvPicPr>
        <p:blipFill rotWithShape="1">
          <a:blip r:embed="rId3">
            <a:alphaModFix/>
          </a:blip>
          <a:srcRect b="0" l="447" r="0" t="25528"/>
          <a:stretch/>
        </p:blipFill>
        <p:spPr>
          <a:xfrm>
            <a:off x="486777" y="1672025"/>
            <a:ext cx="3482900" cy="1721249"/>
          </a:xfrm>
          <a:prstGeom prst="rect">
            <a:avLst/>
          </a:prstGeom>
          <a:noFill/>
          <a:ln>
            <a:noFill/>
          </a:ln>
        </p:spPr>
      </p:pic>
      <p:pic>
        <p:nvPicPr>
          <p:cNvPr id="78" name="Google Shape;78;p8"/>
          <p:cNvPicPr preferRelativeResize="0"/>
          <p:nvPr/>
        </p:nvPicPr>
        <p:blipFill rotWithShape="1">
          <a:blip r:embed="rId4">
            <a:alphaModFix/>
          </a:blip>
          <a:srcRect b="3537" l="0" r="0" t="21991"/>
          <a:stretch/>
        </p:blipFill>
        <p:spPr>
          <a:xfrm>
            <a:off x="4045102" y="1663150"/>
            <a:ext cx="3498701" cy="1730124"/>
          </a:xfrm>
          <a:prstGeom prst="rect">
            <a:avLst/>
          </a:prstGeom>
          <a:noFill/>
          <a:ln>
            <a:noFill/>
          </a:ln>
        </p:spPr>
      </p:pic>
      <p:sp>
        <p:nvSpPr>
          <p:cNvPr id="79" name="Google Shape;79;p8"/>
          <p:cNvSpPr/>
          <p:nvPr/>
        </p:nvSpPr>
        <p:spPr>
          <a:xfrm>
            <a:off x="486775" y="1671874"/>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a:off x="4051900" y="1671874"/>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8"/>
          <p:cNvPicPr preferRelativeResize="0"/>
          <p:nvPr/>
        </p:nvPicPr>
        <p:blipFill rotWithShape="1">
          <a:blip r:embed="rId5">
            <a:alphaModFix/>
          </a:blip>
          <a:srcRect b="7676" l="447" r="0" t="18435"/>
          <a:stretch/>
        </p:blipFill>
        <p:spPr>
          <a:xfrm>
            <a:off x="486777" y="3466138"/>
            <a:ext cx="3482900" cy="1716626"/>
          </a:xfrm>
          <a:prstGeom prst="rect">
            <a:avLst/>
          </a:prstGeom>
          <a:noFill/>
          <a:ln>
            <a:noFill/>
          </a:ln>
        </p:spPr>
      </p:pic>
      <p:pic>
        <p:nvPicPr>
          <p:cNvPr id="82" name="Google Shape;82;p8"/>
          <p:cNvPicPr preferRelativeResize="0"/>
          <p:nvPr/>
        </p:nvPicPr>
        <p:blipFill rotWithShape="1">
          <a:blip r:embed="rId6">
            <a:alphaModFix/>
          </a:blip>
          <a:srcRect b="3559" l="0" r="0" t="21969"/>
          <a:stretch/>
        </p:blipFill>
        <p:spPr>
          <a:xfrm>
            <a:off x="4045102" y="3466138"/>
            <a:ext cx="3498701" cy="1721276"/>
          </a:xfrm>
          <a:prstGeom prst="rect">
            <a:avLst/>
          </a:prstGeom>
          <a:noFill/>
          <a:ln>
            <a:noFill/>
          </a:ln>
        </p:spPr>
      </p:pic>
      <p:sp>
        <p:nvSpPr>
          <p:cNvPr id="83" name="Google Shape;83;p8"/>
          <p:cNvSpPr/>
          <p:nvPr/>
        </p:nvSpPr>
        <p:spPr>
          <a:xfrm>
            <a:off x="486775" y="3466138"/>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4051900" y="3466138"/>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8"/>
          <p:cNvPicPr preferRelativeResize="0"/>
          <p:nvPr/>
        </p:nvPicPr>
        <p:blipFill>
          <a:blip r:embed="rId7">
            <a:alphaModFix/>
          </a:blip>
          <a:stretch>
            <a:fillRect/>
          </a:stretch>
        </p:blipFill>
        <p:spPr>
          <a:xfrm>
            <a:off x="1467625" y="428933"/>
            <a:ext cx="4894849" cy="1988175"/>
          </a:xfrm>
          <a:prstGeom prst="rect">
            <a:avLst/>
          </a:prstGeom>
          <a:noFill/>
          <a:ln>
            <a:noFill/>
          </a:ln>
        </p:spPr>
      </p:pic>
      <p:sp>
        <p:nvSpPr>
          <p:cNvPr id="86" name="Google Shape;86;p8"/>
          <p:cNvSpPr txBox="1"/>
          <p:nvPr>
            <p:ph type="title"/>
          </p:nvPr>
        </p:nvSpPr>
        <p:spPr>
          <a:xfrm>
            <a:off x="212425" y="994800"/>
            <a:ext cx="7575900" cy="6234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sz="1600"/>
              <a:t>Effective Messaging:</a:t>
            </a:r>
            <a:endParaRPr sz="1600"/>
          </a:p>
          <a:p>
            <a:pPr indent="0" lvl="0" marL="0" rtl="0" algn="ctr">
              <a:spcBef>
                <a:spcPts val="0"/>
              </a:spcBef>
              <a:spcAft>
                <a:spcPts val="0"/>
              </a:spcAft>
              <a:buClr>
                <a:schemeClr val="dk1"/>
              </a:buClr>
              <a:buFont typeface="Arial"/>
              <a:buNone/>
            </a:pPr>
            <a:r>
              <a:rPr lang="en" sz="2900"/>
              <a:t>Four Considerations</a:t>
            </a:r>
            <a:endParaRPr sz="2900"/>
          </a:p>
        </p:txBody>
      </p:sp>
      <p:sp>
        <p:nvSpPr>
          <p:cNvPr id="87" name="Google Shape;87;p8"/>
          <p:cNvSpPr txBox="1"/>
          <p:nvPr>
            <p:ph idx="1" type="subTitle"/>
          </p:nvPr>
        </p:nvSpPr>
        <p:spPr>
          <a:xfrm>
            <a:off x="4045078" y="2495231"/>
            <a:ext cx="34986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CONTENT</a:t>
            </a:r>
            <a:endParaRPr sz="1600">
              <a:solidFill>
                <a:schemeClr val="lt1"/>
              </a:solidFill>
            </a:endParaRPr>
          </a:p>
        </p:txBody>
      </p:sp>
      <p:sp>
        <p:nvSpPr>
          <p:cNvPr id="88" name="Google Shape;88;p8"/>
          <p:cNvSpPr txBox="1"/>
          <p:nvPr>
            <p:ph idx="1" type="subTitle"/>
          </p:nvPr>
        </p:nvSpPr>
        <p:spPr>
          <a:xfrm>
            <a:off x="4045075" y="4379164"/>
            <a:ext cx="34986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DELIVERY</a:t>
            </a:r>
            <a:endParaRPr sz="1600">
              <a:solidFill>
                <a:schemeClr val="lt1"/>
              </a:solidFill>
            </a:endParaRPr>
          </a:p>
        </p:txBody>
      </p:sp>
      <p:sp>
        <p:nvSpPr>
          <p:cNvPr id="89" name="Google Shape;89;p8"/>
          <p:cNvSpPr txBox="1"/>
          <p:nvPr>
            <p:ph idx="1" type="subTitle"/>
          </p:nvPr>
        </p:nvSpPr>
        <p:spPr>
          <a:xfrm>
            <a:off x="486775" y="2495231"/>
            <a:ext cx="34830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AUDIENCE</a:t>
            </a:r>
            <a:endParaRPr sz="1600">
              <a:solidFill>
                <a:schemeClr val="lt1"/>
              </a:solidFill>
            </a:endParaRPr>
          </a:p>
        </p:txBody>
      </p:sp>
      <p:sp>
        <p:nvSpPr>
          <p:cNvPr id="90" name="Google Shape;90;p8"/>
          <p:cNvSpPr txBox="1"/>
          <p:nvPr>
            <p:ph idx="1" type="subTitle"/>
          </p:nvPr>
        </p:nvSpPr>
        <p:spPr>
          <a:xfrm>
            <a:off x="486778" y="4379164"/>
            <a:ext cx="34830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OBJECTIVES</a:t>
            </a:r>
            <a:endParaRPr sz="1600">
              <a:solidFill>
                <a:schemeClr val="lt1"/>
              </a:solidFill>
            </a:endParaRPr>
          </a:p>
        </p:txBody>
      </p:sp>
      <p:sp>
        <p:nvSpPr>
          <p:cNvPr id="91" name="Google Shape;91;p8"/>
          <p:cNvSpPr txBox="1"/>
          <p:nvPr>
            <p:ph idx="12" type="sldNum"/>
          </p:nvPr>
        </p:nvSpPr>
        <p:spPr>
          <a:xfrm>
            <a:off x="7617134" y="2740600"/>
            <a:ext cx="2931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2" name="Google Shape;92;p8"/>
          <p:cNvSpPr/>
          <p:nvPr/>
        </p:nvSpPr>
        <p:spPr>
          <a:xfrm>
            <a:off x="2034625" y="2087334"/>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txBox="1"/>
          <p:nvPr/>
        </p:nvSpPr>
        <p:spPr>
          <a:xfrm>
            <a:off x="2001175" y="2161743"/>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1</a:t>
            </a:r>
            <a:endParaRPr sz="1600">
              <a:solidFill>
                <a:srgbClr val="3F51F5"/>
              </a:solidFill>
              <a:latin typeface="Nunito ExtraBold"/>
              <a:ea typeface="Nunito ExtraBold"/>
              <a:cs typeface="Nunito ExtraBold"/>
              <a:sym typeface="Nunito ExtraBold"/>
            </a:endParaRPr>
          </a:p>
        </p:txBody>
      </p:sp>
      <p:sp>
        <p:nvSpPr>
          <p:cNvPr id="94" name="Google Shape;94;p8"/>
          <p:cNvSpPr/>
          <p:nvPr/>
        </p:nvSpPr>
        <p:spPr>
          <a:xfrm>
            <a:off x="2034625" y="3958909"/>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nvSpPr>
        <p:spPr>
          <a:xfrm>
            <a:off x="2001175" y="4033318"/>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2</a:t>
            </a:r>
            <a:endParaRPr sz="1600">
              <a:solidFill>
                <a:srgbClr val="3F51F5"/>
              </a:solidFill>
              <a:latin typeface="Nunito ExtraBold"/>
              <a:ea typeface="Nunito ExtraBold"/>
              <a:cs typeface="Nunito ExtraBold"/>
              <a:sym typeface="Nunito ExtraBold"/>
            </a:endParaRPr>
          </a:p>
        </p:txBody>
      </p:sp>
      <p:sp>
        <p:nvSpPr>
          <p:cNvPr id="96" name="Google Shape;96;p8"/>
          <p:cNvSpPr/>
          <p:nvPr/>
        </p:nvSpPr>
        <p:spPr>
          <a:xfrm>
            <a:off x="5599750" y="2087334"/>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txBox="1"/>
          <p:nvPr/>
        </p:nvSpPr>
        <p:spPr>
          <a:xfrm>
            <a:off x="5566300" y="2161743"/>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3</a:t>
            </a:r>
            <a:endParaRPr sz="1600">
              <a:solidFill>
                <a:srgbClr val="3F51F5"/>
              </a:solidFill>
              <a:latin typeface="Nunito ExtraBold"/>
              <a:ea typeface="Nunito ExtraBold"/>
              <a:cs typeface="Nunito ExtraBold"/>
              <a:sym typeface="Nunito ExtraBold"/>
            </a:endParaRPr>
          </a:p>
        </p:txBody>
      </p:sp>
      <p:sp>
        <p:nvSpPr>
          <p:cNvPr id="98" name="Google Shape;98;p8"/>
          <p:cNvSpPr/>
          <p:nvPr/>
        </p:nvSpPr>
        <p:spPr>
          <a:xfrm>
            <a:off x="5599750" y="3958909"/>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
          <p:cNvSpPr txBox="1"/>
          <p:nvPr/>
        </p:nvSpPr>
        <p:spPr>
          <a:xfrm>
            <a:off x="5566300" y="4033318"/>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4</a:t>
            </a:r>
            <a:endParaRPr sz="1600">
              <a:solidFill>
                <a:srgbClr val="3F51F5"/>
              </a:solidFill>
              <a:latin typeface="Nunito ExtraBold"/>
              <a:ea typeface="Nunito ExtraBold"/>
              <a:cs typeface="Nunito ExtraBold"/>
              <a:sym typeface="Nunito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6"/>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24" name="Google Shape;424;p26"/>
          <p:cNvPicPr preferRelativeResize="0"/>
          <p:nvPr/>
        </p:nvPicPr>
        <p:blipFill rotWithShape="1">
          <a:blip r:embed="rId3">
            <a:alphaModFix/>
          </a:blip>
          <a:srcRect b="0" l="447" r="0" t="25528"/>
          <a:stretch/>
        </p:blipFill>
        <p:spPr>
          <a:xfrm>
            <a:off x="486777" y="1672025"/>
            <a:ext cx="3482900" cy="1721249"/>
          </a:xfrm>
          <a:prstGeom prst="rect">
            <a:avLst/>
          </a:prstGeom>
          <a:noFill/>
          <a:ln>
            <a:noFill/>
          </a:ln>
        </p:spPr>
      </p:pic>
      <p:pic>
        <p:nvPicPr>
          <p:cNvPr id="425" name="Google Shape;425;p26"/>
          <p:cNvPicPr preferRelativeResize="0"/>
          <p:nvPr/>
        </p:nvPicPr>
        <p:blipFill rotWithShape="1">
          <a:blip r:embed="rId4">
            <a:alphaModFix/>
          </a:blip>
          <a:srcRect b="3537" l="0" r="0" t="21991"/>
          <a:stretch/>
        </p:blipFill>
        <p:spPr>
          <a:xfrm>
            <a:off x="4045102" y="1663150"/>
            <a:ext cx="3498701" cy="1730124"/>
          </a:xfrm>
          <a:prstGeom prst="rect">
            <a:avLst/>
          </a:prstGeom>
          <a:noFill/>
          <a:ln>
            <a:noFill/>
          </a:ln>
        </p:spPr>
      </p:pic>
      <p:sp>
        <p:nvSpPr>
          <p:cNvPr id="426" name="Google Shape;426;p26"/>
          <p:cNvSpPr/>
          <p:nvPr/>
        </p:nvSpPr>
        <p:spPr>
          <a:xfrm>
            <a:off x="486775" y="1671874"/>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6"/>
          <p:cNvSpPr/>
          <p:nvPr/>
        </p:nvSpPr>
        <p:spPr>
          <a:xfrm>
            <a:off x="4051900" y="1671874"/>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26"/>
          <p:cNvPicPr preferRelativeResize="0"/>
          <p:nvPr/>
        </p:nvPicPr>
        <p:blipFill rotWithShape="1">
          <a:blip r:embed="rId5">
            <a:alphaModFix/>
          </a:blip>
          <a:srcRect b="7676" l="447" r="0" t="18435"/>
          <a:stretch/>
        </p:blipFill>
        <p:spPr>
          <a:xfrm>
            <a:off x="486777" y="3466138"/>
            <a:ext cx="3482900" cy="1716626"/>
          </a:xfrm>
          <a:prstGeom prst="rect">
            <a:avLst/>
          </a:prstGeom>
          <a:noFill/>
          <a:ln>
            <a:noFill/>
          </a:ln>
        </p:spPr>
      </p:pic>
      <p:pic>
        <p:nvPicPr>
          <p:cNvPr id="429" name="Google Shape;429;p26"/>
          <p:cNvPicPr preferRelativeResize="0"/>
          <p:nvPr/>
        </p:nvPicPr>
        <p:blipFill rotWithShape="1">
          <a:blip r:embed="rId6">
            <a:alphaModFix/>
          </a:blip>
          <a:srcRect b="3559" l="0" r="0" t="21969"/>
          <a:stretch/>
        </p:blipFill>
        <p:spPr>
          <a:xfrm>
            <a:off x="4045102" y="3466138"/>
            <a:ext cx="3498701" cy="1721276"/>
          </a:xfrm>
          <a:prstGeom prst="rect">
            <a:avLst/>
          </a:prstGeom>
          <a:noFill/>
          <a:ln>
            <a:noFill/>
          </a:ln>
        </p:spPr>
      </p:pic>
      <p:sp>
        <p:nvSpPr>
          <p:cNvPr id="430" name="Google Shape;430;p26"/>
          <p:cNvSpPr/>
          <p:nvPr/>
        </p:nvSpPr>
        <p:spPr>
          <a:xfrm>
            <a:off x="486775" y="3466138"/>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6"/>
          <p:cNvSpPr/>
          <p:nvPr/>
        </p:nvSpPr>
        <p:spPr>
          <a:xfrm>
            <a:off x="4051900" y="3466138"/>
            <a:ext cx="3483000" cy="1721400"/>
          </a:xfrm>
          <a:prstGeom prst="rect">
            <a:avLst/>
          </a:prstGeom>
          <a:solidFill>
            <a:srgbClr val="3F51F5">
              <a:alpha val="27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26"/>
          <p:cNvPicPr preferRelativeResize="0"/>
          <p:nvPr/>
        </p:nvPicPr>
        <p:blipFill>
          <a:blip r:embed="rId7">
            <a:alphaModFix/>
          </a:blip>
          <a:stretch>
            <a:fillRect/>
          </a:stretch>
        </p:blipFill>
        <p:spPr>
          <a:xfrm>
            <a:off x="1467625" y="421292"/>
            <a:ext cx="4894849" cy="1988175"/>
          </a:xfrm>
          <a:prstGeom prst="rect">
            <a:avLst/>
          </a:prstGeom>
          <a:noFill/>
          <a:ln>
            <a:noFill/>
          </a:ln>
        </p:spPr>
      </p:pic>
      <p:sp>
        <p:nvSpPr>
          <p:cNvPr id="433" name="Google Shape;433;p26"/>
          <p:cNvSpPr txBox="1"/>
          <p:nvPr>
            <p:ph type="title"/>
          </p:nvPr>
        </p:nvSpPr>
        <p:spPr>
          <a:xfrm>
            <a:off x="212425" y="994800"/>
            <a:ext cx="7575900" cy="6234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sz="1600"/>
              <a:t>Effective Messaging:</a:t>
            </a:r>
            <a:endParaRPr sz="1600"/>
          </a:p>
          <a:p>
            <a:pPr indent="0" lvl="0" marL="0" rtl="0" algn="ctr">
              <a:spcBef>
                <a:spcPts val="0"/>
              </a:spcBef>
              <a:spcAft>
                <a:spcPts val="0"/>
              </a:spcAft>
              <a:buClr>
                <a:schemeClr val="dk1"/>
              </a:buClr>
              <a:buFont typeface="Arial"/>
              <a:buNone/>
            </a:pPr>
            <a:r>
              <a:rPr lang="en" sz="2900"/>
              <a:t>Four Considerations</a:t>
            </a:r>
            <a:endParaRPr sz="2900"/>
          </a:p>
        </p:txBody>
      </p:sp>
      <p:sp>
        <p:nvSpPr>
          <p:cNvPr id="434" name="Google Shape;434;p26"/>
          <p:cNvSpPr txBox="1"/>
          <p:nvPr>
            <p:ph idx="1" type="subTitle"/>
          </p:nvPr>
        </p:nvSpPr>
        <p:spPr>
          <a:xfrm>
            <a:off x="4045078" y="2495231"/>
            <a:ext cx="34986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CONTENT</a:t>
            </a:r>
            <a:endParaRPr sz="1600">
              <a:solidFill>
                <a:schemeClr val="lt1"/>
              </a:solidFill>
            </a:endParaRPr>
          </a:p>
        </p:txBody>
      </p:sp>
      <p:sp>
        <p:nvSpPr>
          <p:cNvPr id="435" name="Google Shape;435;p26"/>
          <p:cNvSpPr txBox="1"/>
          <p:nvPr>
            <p:ph idx="1" type="subTitle"/>
          </p:nvPr>
        </p:nvSpPr>
        <p:spPr>
          <a:xfrm>
            <a:off x="4045075" y="4379164"/>
            <a:ext cx="34986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DELIVERY</a:t>
            </a:r>
            <a:endParaRPr sz="1600">
              <a:solidFill>
                <a:schemeClr val="lt1"/>
              </a:solidFill>
            </a:endParaRPr>
          </a:p>
        </p:txBody>
      </p:sp>
      <p:sp>
        <p:nvSpPr>
          <p:cNvPr id="436" name="Google Shape;436;p26"/>
          <p:cNvSpPr txBox="1"/>
          <p:nvPr>
            <p:ph idx="1" type="subTitle"/>
          </p:nvPr>
        </p:nvSpPr>
        <p:spPr>
          <a:xfrm>
            <a:off x="486775" y="2495231"/>
            <a:ext cx="34830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AUDIENCE</a:t>
            </a:r>
            <a:endParaRPr sz="1600">
              <a:solidFill>
                <a:schemeClr val="lt1"/>
              </a:solidFill>
            </a:endParaRPr>
          </a:p>
        </p:txBody>
      </p:sp>
      <p:sp>
        <p:nvSpPr>
          <p:cNvPr id="437" name="Google Shape;437;p26"/>
          <p:cNvSpPr txBox="1"/>
          <p:nvPr>
            <p:ph idx="1" type="subTitle"/>
          </p:nvPr>
        </p:nvSpPr>
        <p:spPr>
          <a:xfrm>
            <a:off x="486778" y="4379164"/>
            <a:ext cx="3483000" cy="246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1"/>
                </a:solidFill>
              </a:rPr>
              <a:t>OBJECTIVES</a:t>
            </a:r>
            <a:endParaRPr sz="1600">
              <a:solidFill>
                <a:schemeClr val="lt1"/>
              </a:solidFill>
            </a:endParaRPr>
          </a:p>
        </p:txBody>
      </p:sp>
      <p:sp>
        <p:nvSpPr>
          <p:cNvPr id="438" name="Google Shape;438;p26"/>
          <p:cNvSpPr/>
          <p:nvPr/>
        </p:nvSpPr>
        <p:spPr>
          <a:xfrm>
            <a:off x="2034625" y="2087334"/>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6"/>
          <p:cNvSpPr txBox="1"/>
          <p:nvPr/>
        </p:nvSpPr>
        <p:spPr>
          <a:xfrm>
            <a:off x="2001175" y="2161743"/>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1</a:t>
            </a:r>
            <a:endParaRPr sz="1600">
              <a:solidFill>
                <a:srgbClr val="3F51F5"/>
              </a:solidFill>
              <a:latin typeface="Nunito ExtraBold"/>
              <a:ea typeface="Nunito ExtraBold"/>
              <a:cs typeface="Nunito ExtraBold"/>
              <a:sym typeface="Nunito ExtraBold"/>
            </a:endParaRPr>
          </a:p>
        </p:txBody>
      </p:sp>
      <p:sp>
        <p:nvSpPr>
          <p:cNvPr id="440" name="Google Shape;440;p26"/>
          <p:cNvSpPr/>
          <p:nvPr/>
        </p:nvSpPr>
        <p:spPr>
          <a:xfrm>
            <a:off x="2034625" y="3958909"/>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6"/>
          <p:cNvSpPr txBox="1"/>
          <p:nvPr/>
        </p:nvSpPr>
        <p:spPr>
          <a:xfrm>
            <a:off x="2001175" y="4033318"/>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2</a:t>
            </a:r>
            <a:endParaRPr sz="1600">
              <a:solidFill>
                <a:srgbClr val="3F51F5"/>
              </a:solidFill>
              <a:latin typeface="Nunito ExtraBold"/>
              <a:ea typeface="Nunito ExtraBold"/>
              <a:cs typeface="Nunito ExtraBold"/>
              <a:sym typeface="Nunito ExtraBold"/>
            </a:endParaRPr>
          </a:p>
        </p:txBody>
      </p:sp>
      <p:sp>
        <p:nvSpPr>
          <p:cNvPr id="442" name="Google Shape;442;p26"/>
          <p:cNvSpPr/>
          <p:nvPr/>
        </p:nvSpPr>
        <p:spPr>
          <a:xfrm>
            <a:off x="5599750" y="2087334"/>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txBox="1"/>
          <p:nvPr/>
        </p:nvSpPr>
        <p:spPr>
          <a:xfrm>
            <a:off x="5566300" y="2161743"/>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3</a:t>
            </a:r>
            <a:endParaRPr sz="1600">
              <a:solidFill>
                <a:srgbClr val="3F51F5"/>
              </a:solidFill>
              <a:latin typeface="Nunito ExtraBold"/>
              <a:ea typeface="Nunito ExtraBold"/>
              <a:cs typeface="Nunito ExtraBold"/>
              <a:sym typeface="Nunito ExtraBold"/>
            </a:endParaRPr>
          </a:p>
        </p:txBody>
      </p:sp>
      <p:sp>
        <p:nvSpPr>
          <p:cNvPr id="444" name="Google Shape;444;p26"/>
          <p:cNvSpPr/>
          <p:nvPr/>
        </p:nvSpPr>
        <p:spPr>
          <a:xfrm>
            <a:off x="5599750" y="3958909"/>
            <a:ext cx="387300" cy="387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6"/>
          <p:cNvSpPr txBox="1"/>
          <p:nvPr/>
        </p:nvSpPr>
        <p:spPr>
          <a:xfrm>
            <a:off x="5566300" y="4033318"/>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rgbClr val="3F51F5"/>
                </a:solidFill>
                <a:latin typeface="Nunito ExtraBold"/>
                <a:ea typeface="Nunito ExtraBold"/>
                <a:cs typeface="Nunito ExtraBold"/>
                <a:sym typeface="Nunito ExtraBold"/>
              </a:rPr>
              <a:t>4</a:t>
            </a:r>
            <a:endParaRPr sz="1600">
              <a:solidFill>
                <a:srgbClr val="3F51F5"/>
              </a:solidFill>
              <a:latin typeface="Nunito ExtraBold"/>
              <a:ea typeface="Nunito ExtraBold"/>
              <a:cs typeface="Nunito ExtraBold"/>
              <a:sym typeface="Nunito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7"/>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51" name="Google Shape;451;p27"/>
          <p:cNvSpPr/>
          <p:nvPr/>
        </p:nvSpPr>
        <p:spPr>
          <a:xfrm>
            <a:off x="2313300" y="738124"/>
            <a:ext cx="5145000" cy="51450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52" name="Google Shape;452;p27"/>
          <p:cNvPicPr preferRelativeResize="0"/>
          <p:nvPr/>
        </p:nvPicPr>
        <p:blipFill>
          <a:blip r:embed="rId3">
            <a:alphaModFix/>
          </a:blip>
          <a:stretch>
            <a:fillRect/>
          </a:stretch>
        </p:blipFill>
        <p:spPr>
          <a:xfrm>
            <a:off x="-814319" y="426650"/>
            <a:ext cx="3872150" cy="2341300"/>
          </a:xfrm>
          <a:prstGeom prst="rect">
            <a:avLst/>
          </a:prstGeom>
          <a:noFill/>
          <a:ln>
            <a:noFill/>
          </a:ln>
        </p:spPr>
      </p:pic>
      <p:sp>
        <p:nvSpPr>
          <p:cNvPr id="453" name="Google Shape;453;p27"/>
          <p:cNvSpPr txBox="1"/>
          <p:nvPr/>
        </p:nvSpPr>
        <p:spPr>
          <a:xfrm>
            <a:off x="3474108" y="2244674"/>
            <a:ext cx="2830800" cy="2230800"/>
          </a:xfrm>
          <a:prstGeom prst="rect">
            <a:avLst/>
          </a:prstGeom>
          <a:noFill/>
          <a:ln>
            <a:noFill/>
          </a:ln>
        </p:spPr>
        <p:txBody>
          <a:bodyPr anchorCtr="0" anchor="t" bIns="0" lIns="0" spcFirstLastPara="1" rIns="0" wrap="square" tIns="1900">
            <a:spAutoFit/>
          </a:bodyPr>
          <a:lstStyle/>
          <a:p>
            <a:pPr indent="0" lvl="0" marL="0" rtl="0" algn="l">
              <a:lnSpc>
                <a:spcPct val="115000"/>
              </a:lnSpc>
              <a:spcBef>
                <a:spcPts val="0"/>
              </a:spcBef>
              <a:spcAft>
                <a:spcPts val="900"/>
              </a:spcAft>
              <a:buSzPts val="1100"/>
              <a:buNone/>
            </a:pPr>
            <a:r>
              <a:rPr lang="en" sz="1600">
                <a:solidFill>
                  <a:srgbClr val="FFFFFF"/>
                </a:solidFill>
                <a:latin typeface="Nunito ExtraBold"/>
                <a:ea typeface="Nunito ExtraBold"/>
                <a:cs typeface="Nunito ExtraBold"/>
                <a:sym typeface="Nunito ExtraBold"/>
              </a:rPr>
              <a:t>Who do you want to reach and what </a:t>
            </a:r>
            <a:r>
              <a:rPr lang="en" sz="1600">
                <a:solidFill>
                  <a:srgbClr val="FFFFFF"/>
                </a:solidFill>
                <a:latin typeface="Nunito ExtraBold"/>
                <a:ea typeface="Nunito ExtraBold"/>
                <a:cs typeface="Nunito ExtraBold"/>
                <a:sym typeface="Nunito ExtraBold"/>
              </a:rPr>
              <a:t>do </a:t>
            </a:r>
            <a:r>
              <a:rPr lang="en" sz="1600">
                <a:solidFill>
                  <a:srgbClr val="FFFFFF"/>
                </a:solidFill>
                <a:latin typeface="Nunito ExtraBold"/>
                <a:ea typeface="Nunito ExtraBold"/>
                <a:cs typeface="Nunito ExtraBold"/>
                <a:sym typeface="Nunito ExtraBold"/>
              </a:rPr>
              <a:t>you want to communicate through your advocacy? Define your objectives, audience, and key messages by answering questions on the story brief worksheet.</a:t>
            </a:r>
            <a:endParaRPr sz="1600">
              <a:solidFill>
                <a:srgbClr val="FFFFFF"/>
              </a:solidFill>
              <a:latin typeface="Nunito ExtraBold"/>
              <a:ea typeface="Nunito ExtraBold"/>
              <a:cs typeface="Nunito ExtraBold"/>
              <a:sym typeface="Nunito ExtraBold"/>
            </a:endParaRPr>
          </a:p>
        </p:txBody>
      </p:sp>
      <p:sp>
        <p:nvSpPr>
          <p:cNvPr id="454" name="Google Shape;454;p27"/>
          <p:cNvSpPr txBox="1"/>
          <p:nvPr/>
        </p:nvSpPr>
        <p:spPr>
          <a:xfrm>
            <a:off x="519450" y="1184200"/>
            <a:ext cx="24351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Do the Work!</a:t>
            </a:r>
            <a:endParaRPr sz="3500">
              <a:solidFill>
                <a:srgbClr val="009C8A"/>
              </a:solidFill>
              <a:latin typeface="Nunito ExtraBold"/>
              <a:ea typeface="Nunito ExtraBold"/>
              <a:cs typeface="Nunito ExtraBold"/>
              <a:sym typeface="Nunito ExtraBold"/>
            </a:endParaRPr>
          </a:p>
        </p:txBody>
      </p:sp>
      <p:pic>
        <p:nvPicPr>
          <p:cNvPr id="455" name="Google Shape;455;p27"/>
          <p:cNvPicPr preferRelativeResize="0"/>
          <p:nvPr/>
        </p:nvPicPr>
        <p:blipFill>
          <a:blip r:embed="rId4">
            <a:alphaModFix/>
          </a:blip>
          <a:stretch>
            <a:fillRect/>
          </a:stretch>
        </p:blipFill>
        <p:spPr>
          <a:xfrm>
            <a:off x="990509" y="2207858"/>
            <a:ext cx="1281500" cy="1554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8"/>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61" name="Google Shape;461;p28"/>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462" name="Google Shape;462;p28"/>
          <p:cNvSpPr txBox="1"/>
          <p:nvPr/>
        </p:nvSpPr>
        <p:spPr>
          <a:xfrm>
            <a:off x="2791950" y="1184200"/>
            <a:ext cx="24351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Learn More</a:t>
            </a:r>
            <a:endParaRPr sz="3500">
              <a:solidFill>
                <a:srgbClr val="009C8A"/>
              </a:solidFill>
              <a:latin typeface="Nunito ExtraBold"/>
              <a:ea typeface="Nunito ExtraBold"/>
              <a:cs typeface="Nunito ExtraBold"/>
              <a:sym typeface="Nunito ExtraBold"/>
            </a:endParaRPr>
          </a:p>
        </p:txBody>
      </p:sp>
      <p:sp>
        <p:nvSpPr>
          <p:cNvPr id="463" name="Google Shape;463;p28"/>
          <p:cNvSpPr txBox="1"/>
          <p:nvPr/>
        </p:nvSpPr>
        <p:spPr>
          <a:xfrm>
            <a:off x="514283" y="2638597"/>
            <a:ext cx="3371400" cy="1400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rgbClr val="404040"/>
                </a:solidFill>
                <a:latin typeface="Raleway"/>
                <a:ea typeface="Raleway"/>
                <a:cs typeface="Raleway"/>
                <a:sym typeface="Raleway"/>
              </a:rPr>
              <a:t>Ashok Alexander, “</a:t>
            </a:r>
            <a:r>
              <a:rPr lang="en" sz="1300" u="sng">
                <a:solidFill>
                  <a:schemeClr val="hlink"/>
                </a:solidFill>
                <a:latin typeface="Raleway"/>
                <a:ea typeface="Raleway"/>
                <a:cs typeface="Raleway"/>
                <a:sym typeface="Raleway"/>
                <a:hlinkClick r:id="rId4"/>
              </a:rPr>
              <a:t>Core Elements of Effective Advocacy: Message, Audience, Method and Data</a:t>
            </a:r>
            <a:r>
              <a:rPr lang="en" sz="1300">
                <a:solidFill>
                  <a:srgbClr val="404040"/>
                </a:solidFill>
                <a:latin typeface="Raleway"/>
                <a:ea typeface="Raleway"/>
                <a:cs typeface="Raleway"/>
                <a:sym typeface="Raleway"/>
              </a:rPr>
              <a:t>,” Mint (blog), June 20, 2018.</a:t>
            </a:r>
            <a:endParaRPr sz="1300">
              <a:solidFill>
                <a:srgbClr val="404040"/>
              </a:solidFill>
              <a:latin typeface="Raleway"/>
              <a:ea typeface="Raleway"/>
              <a:cs typeface="Raleway"/>
              <a:sym typeface="Raleway"/>
            </a:endParaRPr>
          </a:p>
          <a:p>
            <a:pPr indent="0" lvl="0" marL="0" rtl="0" algn="l">
              <a:spcBef>
                <a:spcPts val="0"/>
              </a:spcBef>
              <a:spcAft>
                <a:spcPts val="0"/>
              </a:spcAft>
              <a:buNone/>
            </a:pPr>
            <a:r>
              <a:t/>
            </a:r>
            <a:endParaRPr sz="1300">
              <a:solidFill>
                <a:srgbClr val="404040"/>
              </a:solidFill>
              <a:latin typeface="Raleway"/>
              <a:ea typeface="Raleway"/>
              <a:cs typeface="Raleway"/>
              <a:sym typeface="Raleway"/>
            </a:endParaRPr>
          </a:p>
          <a:p>
            <a:pPr indent="0" lvl="0" marL="0" rtl="0" algn="l">
              <a:spcBef>
                <a:spcPts val="0"/>
              </a:spcBef>
              <a:spcAft>
                <a:spcPts val="0"/>
              </a:spcAft>
              <a:buNone/>
            </a:pPr>
            <a:r>
              <a:rPr lang="en" sz="1300">
                <a:solidFill>
                  <a:srgbClr val="404040"/>
                </a:solidFill>
                <a:latin typeface="Raleway"/>
                <a:ea typeface="Raleway"/>
                <a:cs typeface="Raleway"/>
                <a:sym typeface="Raleway"/>
              </a:rPr>
              <a:t>International Centre for Policy Advocacy, “</a:t>
            </a:r>
            <a:r>
              <a:rPr lang="en" sz="1300" u="sng">
                <a:solidFill>
                  <a:schemeClr val="hlink"/>
                </a:solidFill>
                <a:latin typeface="Raleway"/>
                <a:ea typeface="Raleway"/>
                <a:cs typeface="Raleway"/>
                <a:sym typeface="Raleway"/>
                <a:hlinkClick r:id="rId5"/>
              </a:rPr>
              <a:t>Shape the Message for Your Audience</a:t>
            </a:r>
            <a:r>
              <a:rPr lang="en" sz="1300">
                <a:solidFill>
                  <a:srgbClr val="404040"/>
                </a:solidFill>
                <a:latin typeface="Raleway"/>
                <a:ea typeface="Raleway"/>
                <a:cs typeface="Raleway"/>
                <a:sym typeface="Raleway"/>
              </a:rPr>
              <a:t>.”</a:t>
            </a:r>
            <a:endParaRPr sz="1300">
              <a:solidFill>
                <a:srgbClr val="404040"/>
              </a:solidFill>
              <a:latin typeface="Raleway"/>
              <a:ea typeface="Raleway"/>
              <a:cs typeface="Raleway"/>
              <a:sym typeface="Raleway"/>
            </a:endParaRPr>
          </a:p>
        </p:txBody>
      </p:sp>
      <p:sp>
        <p:nvSpPr>
          <p:cNvPr id="464" name="Google Shape;464;p28"/>
          <p:cNvSpPr txBox="1"/>
          <p:nvPr/>
        </p:nvSpPr>
        <p:spPr>
          <a:xfrm>
            <a:off x="4118497" y="2638597"/>
            <a:ext cx="3322500" cy="609900"/>
          </a:xfrm>
          <a:prstGeom prst="rect">
            <a:avLst/>
          </a:prstGeom>
          <a:noFill/>
          <a:ln>
            <a:noFill/>
          </a:ln>
        </p:spPr>
        <p:txBody>
          <a:bodyPr anchorCtr="0" anchor="t" bIns="0" lIns="0" spcFirstLastPara="1" rIns="0" wrap="square" tIns="9525">
            <a:spAutoFit/>
          </a:bodyPr>
          <a:lstStyle/>
          <a:p>
            <a:pPr indent="0" lvl="0" marL="0" rtl="0" algn="l">
              <a:spcBef>
                <a:spcPts val="0"/>
              </a:spcBef>
              <a:spcAft>
                <a:spcPts val="0"/>
              </a:spcAft>
              <a:buNone/>
            </a:pPr>
            <a:r>
              <a:rPr lang="en" sz="1300">
                <a:solidFill>
                  <a:srgbClr val="404040"/>
                </a:solidFill>
                <a:latin typeface="Raleway"/>
                <a:ea typeface="Raleway"/>
                <a:cs typeface="Raleway"/>
                <a:sym typeface="Raleway"/>
              </a:rPr>
              <a:t>WHO, </a:t>
            </a:r>
            <a:r>
              <a:rPr lang="en" sz="1300" u="sng">
                <a:solidFill>
                  <a:schemeClr val="hlink"/>
                </a:solidFill>
                <a:latin typeface="Raleway"/>
                <a:ea typeface="Raleway"/>
                <a:cs typeface="Raleway"/>
                <a:sym typeface="Raleway"/>
                <a:hlinkClick r:id="rId6"/>
              </a:rPr>
              <a:t>Strategic Communications Framework for Effective Communications</a:t>
            </a:r>
            <a:r>
              <a:rPr lang="en" sz="1300">
                <a:solidFill>
                  <a:srgbClr val="404040"/>
                </a:solidFill>
                <a:latin typeface="Raleway"/>
                <a:ea typeface="Raleway"/>
                <a:cs typeface="Raleway"/>
                <a:sym typeface="Raleway"/>
              </a:rPr>
              <a:t>, 2017.</a:t>
            </a:r>
            <a:endParaRPr sz="1300">
              <a:solidFill>
                <a:srgbClr val="404040"/>
              </a:solidFill>
              <a:latin typeface="Raleway"/>
              <a:ea typeface="Raleway"/>
              <a:cs typeface="Raleway"/>
              <a:sym typeface="Raleway"/>
            </a:endParaRPr>
          </a:p>
        </p:txBody>
      </p:sp>
      <p:pic>
        <p:nvPicPr>
          <p:cNvPr id="465" name="Google Shape;465;p28"/>
          <p:cNvPicPr preferRelativeResize="0"/>
          <p:nvPr/>
        </p:nvPicPr>
        <p:blipFill>
          <a:blip r:embed="rId7">
            <a:alphaModFix/>
          </a:blip>
          <a:stretch>
            <a:fillRect/>
          </a:stretch>
        </p:blipFill>
        <p:spPr>
          <a:xfrm>
            <a:off x="1417676" y="1405516"/>
            <a:ext cx="5184474" cy="115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9"/>
          <p:cNvPicPr preferRelativeResize="0"/>
          <p:nvPr/>
        </p:nvPicPr>
        <p:blipFill>
          <a:blip r:embed="rId3">
            <a:alphaModFix/>
          </a:blip>
          <a:stretch>
            <a:fillRect/>
          </a:stretch>
        </p:blipFill>
        <p:spPr>
          <a:xfrm>
            <a:off x="212425" y="426725"/>
            <a:ext cx="7589827" cy="5014174"/>
          </a:xfrm>
          <a:prstGeom prst="rect">
            <a:avLst/>
          </a:prstGeom>
          <a:noFill/>
          <a:ln>
            <a:noFill/>
          </a:ln>
        </p:spPr>
      </p:pic>
      <p:sp>
        <p:nvSpPr>
          <p:cNvPr id="105" name="Google Shape;105;p9"/>
          <p:cNvSpPr/>
          <p:nvPr/>
        </p:nvSpPr>
        <p:spPr>
          <a:xfrm>
            <a:off x="178250" y="426700"/>
            <a:ext cx="3697503" cy="3231159"/>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06" name="Google Shape;106;p9"/>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DASHA SHCHUKOVA ON UNSPLASH</a:t>
            </a:r>
            <a:endParaRPr/>
          </a:p>
        </p:txBody>
      </p:sp>
      <p:sp>
        <p:nvSpPr>
          <p:cNvPr id="107" name="Google Shape;107;p9"/>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8" name="Google Shape;108;p9"/>
          <p:cNvSpPr txBox="1"/>
          <p:nvPr>
            <p:ph type="title"/>
          </p:nvPr>
        </p:nvSpPr>
        <p:spPr>
          <a:xfrm>
            <a:off x="519450" y="1504850"/>
            <a:ext cx="3416100" cy="73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5300"/>
              <a:t>Audience</a:t>
            </a:r>
            <a:endParaRPr sz="5300"/>
          </a:p>
        </p:txBody>
      </p:sp>
      <p:sp>
        <p:nvSpPr>
          <p:cNvPr id="109" name="Google Shape;109;p9"/>
          <p:cNvSpPr/>
          <p:nvPr/>
        </p:nvSpPr>
        <p:spPr>
          <a:xfrm>
            <a:off x="552900" y="1117550"/>
            <a:ext cx="387300" cy="3873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txBox="1"/>
          <p:nvPr/>
        </p:nvSpPr>
        <p:spPr>
          <a:xfrm>
            <a:off x="519445" y="11919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sp>
        <p:nvSpPr>
          <p:cNvPr id="111" name="Google Shape;111;p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2" name="Google Shape;112;p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0"/>
          <p:cNvPicPr preferRelativeResize="0"/>
          <p:nvPr/>
        </p:nvPicPr>
        <p:blipFill>
          <a:blip r:embed="rId3">
            <a:alphaModFix amt="11000"/>
          </a:blip>
          <a:stretch>
            <a:fillRect/>
          </a:stretch>
        </p:blipFill>
        <p:spPr>
          <a:xfrm>
            <a:off x="212425" y="426725"/>
            <a:ext cx="7589827" cy="5014174"/>
          </a:xfrm>
          <a:prstGeom prst="rect">
            <a:avLst/>
          </a:prstGeom>
          <a:noFill/>
          <a:ln>
            <a:noFill/>
          </a:ln>
        </p:spPr>
      </p:pic>
      <p:pic>
        <p:nvPicPr>
          <p:cNvPr id="118" name="Google Shape;118;p10"/>
          <p:cNvPicPr preferRelativeResize="0"/>
          <p:nvPr/>
        </p:nvPicPr>
        <p:blipFill rotWithShape="1">
          <a:blip r:embed="rId4">
            <a:alphaModFix/>
          </a:blip>
          <a:srcRect b="15133" l="67479" r="8218" t="48027"/>
          <a:stretch/>
        </p:blipFill>
        <p:spPr>
          <a:xfrm>
            <a:off x="5333950" y="2835000"/>
            <a:ext cx="1844400" cy="1847100"/>
          </a:xfrm>
          <a:prstGeom prst="ellipse">
            <a:avLst/>
          </a:prstGeom>
          <a:noFill/>
          <a:ln>
            <a:noFill/>
          </a:ln>
        </p:spPr>
      </p:pic>
      <p:sp>
        <p:nvSpPr>
          <p:cNvPr id="119" name="Google Shape;119;p10"/>
          <p:cNvSpPr txBox="1"/>
          <p:nvPr>
            <p:ph idx="1" type="subTitle"/>
          </p:nvPr>
        </p:nvSpPr>
        <p:spPr>
          <a:xfrm>
            <a:off x="5444342" y="1931958"/>
            <a:ext cx="1640100" cy="8004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en"/>
              <a:t>4. </a:t>
            </a:r>
            <a:r>
              <a:rPr lang="en"/>
              <a:t>What do you hope </a:t>
            </a:r>
            <a:r>
              <a:rPr lang="en"/>
              <a:t>they </a:t>
            </a:r>
            <a:r>
              <a:rPr lang="en"/>
              <a:t>will do as a result of your advocacy?</a:t>
            </a:r>
            <a:endParaRPr/>
          </a:p>
        </p:txBody>
      </p:sp>
      <p:sp>
        <p:nvSpPr>
          <p:cNvPr id="120" name="Google Shape;120;p10"/>
          <p:cNvSpPr txBox="1"/>
          <p:nvPr>
            <p:ph idx="1" type="subTitle"/>
          </p:nvPr>
        </p:nvSpPr>
        <p:spPr>
          <a:xfrm>
            <a:off x="964025" y="4802525"/>
            <a:ext cx="22563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1. Who is your audience?</a:t>
            </a:r>
            <a:endParaRPr/>
          </a:p>
        </p:txBody>
      </p:sp>
      <p:sp>
        <p:nvSpPr>
          <p:cNvPr id="121" name="Google Shape;121;p10"/>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22" name="Google Shape;122;p10"/>
          <p:cNvSpPr txBox="1"/>
          <p:nvPr/>
        </p:nvSpPr>
        <p:spPr>
          <a:xfrm>
            <a:off x="3633925" y="2580588"/>
            <a:ext cx="1384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Nunito ExtraBold"/>
                <a:ea typeface="Nunito ExtraBold"/>
                <a:cs typeface="Nunito ExtraBold"/>
                <a:sym typeface="Nunito ExtraBold"/>
              </a:rPr>
              <a:t>2. </a:t>
            </a:r>
            <a:r>
              <a:rPr lang="en" sz="1300">
                <a:solidFill>
                  <a:schemeClr val="hlink"/>
                </a:solidFill>
                <a:latin typeface="Nunito ExtraBold"/>
                <a:ea typeface="Nunito ExtraBold"/>
                <a:cs typeface="Nunito ExtraBold"/>
                <a:sym typeface="Nunito ExtraBold"/>
              </a:rPr>
              <a:t>How much knowledge do they have?</a:t>
            </a:r>
            <a:endParaRPr>
              <a:latin typeface="Nunito ExtraBold"/>
              <a:ea typeface="Nunito ExtraBold"/>
              <a:cs typeface="Nunito ExtraBold"/>
              <a:sym typeface="Nunito ExtraBold"/>
            </a:endParaRPr>
          </a:p>
        </p:txBody>
      </p:sp>
      <p:sp>
        <p:nvSpPr>
          <p:cNvPr id="123" name="Google Shape;123;p10"/>
          <p:cNvSpPr txBox="1"/>
          <p:nvPr/>
        </p:nvSpPr>
        <p:spPr>
          <a:xfrm>
            <a:off x="3675025" y="4203800"/>
            <a:ext cx="1302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Nunito ExtraBold"/>
                <a:ea typeface="Nunito ExtraBold"/>
                <a:cs typeface="Nunito ExtraBold"/>
                <a:sym typeface="Nunito ExtraBold"/>
              </a:rPr>
              <a:t>3. </a:t>
            </a:r>
            <a:r>
              <a:rPr lang="en" sz="1300">
                <a:solidFill>
                  <a:schemeClr val="hlink"/>
                </a:solidFill>
                <a:latin typeface="Nunito ExtraBold"/>
                <a:ea typeface="Nunito ExtraBold"/>
                <a:cs typeface="Nunito ExtraBold"/>
                <a:sym typeface="Nunito ExtraBold"/>
              </a:rPr>
              <a:t>What motivates them?</a:t>
            </a:r>
            <a:endParaRPr>
              <a:latin typeface="Nunito ExtraBold"/>
              <a:ea typeface="Nunito ExtraBold"/>
              <a:cs typeface="Nunito ExtraBold"/>
              <a:sym typeface="Nunito ExtraBold"/>
            </a:endParaRPr>
          </a:p>
        </p:txBody>
      </p:sp>
      <p:sp>
        <p:nvSpPr>
          <p:cNvPr id="124" name="Google Shape;124;p10"/>
          <p:cNvSpPr/>
          <p:nvPr/>
        </p:nvSpPr>
        <p:spPr>
          <a:xfrm>
            <a:off x="178250" y="426700"/>
            <a:ext cx="3140159" cy="274411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25" name="Google Shape;125;p10"/>
          <p:cNvSpPr txBox="1"/>
          <p:nvPr>
            <p:ph type="title"/>
          </p:nvPr>
        </p:nvSpPr>
        <p:spPr>
          <a:xfrm>
            <a:off x="486775" y="1152575"/>
            <a:ext cx="2414400" cy="1080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 sz="2600"/>
              <a:t>Focus on What Your Audience Needs to Know</a:t>
            </a:r>
            <a:endParaRPr sz="2600"/>
          </a:p>
        </p:txBody>
      </p:sp>
      <p:pic>
        <p:nvPicPr>
          <p:cNvPr id="126" name="Google Shape;126;p10"/>
          <p:cNvPicPr preferRelativeResize="0"/>
          <p:nvPr/>
        </p:nvPicPr>
        <p:blipFill rotWithShape="1">
          <a:blip r:embed="rId4">
            <a:alphaModFix/>
          </a:blip>
          <a:srcRect b="14320" l="13487" r="62214" t="48847"/>
          <a:stretch/>
        </p:blipFill>
        <p:spPr>
          <a:xfrm>
            <a:off x="1236225" y="2876300"/>
            <a:ext cx="1844400" cy="1847100"/>
          </a:xfrm>
          <a:prstGeom prst="ellipse">
            <a:avLst/>
          </a:prstGeom>
          <a:noFill/>
          <a:ln>
            <a:noFill/>
          </a:ln>
        </p:spPr>
      </p:pic>
      <p:pic>
        <p:nvPicPr>
          <p:cNvPr id="127" name="Google Shape;127;p10"/>
          <p:cNvPicPr preferRelativeResize="0"/>
          <p:nvPr/>
        </p:nvPicPr>
        <p:blipFill rotWithShape="1">
          <a:blip r:embed="rId4">
            <a:alphaModFix/>
          </a:blip>
          <a:srcRect b="57048" l="42222" r="33438" t="6114"/>
          <a:stretch/>
        </p:blipFill>
        <p:spPr>
          <a:xfrm>
            <a:off x="3416825" y="733500"/>
            <a:ext cx="1847100" cy="1847100"/>
          </a:xfrm>
          <a:prstGeom prst="ellipse">
            <a:avLst/>
          </a:prstGeom>
          <a:noFill/>
          <a:ln>
            <a:noFill/>
          </a:ln>
        </p:spPr>
      </p:pic>
      <p:pic>
        <p:nvPicPr>
          <p:cNvPr id="128" name="Google Shape;128;p10"/>
          <p:cNvPicPr preferRelativeResize="0"/>
          <p:nvPr/>
        </p:nvPicPr>
        <p:blipFill rotWithShape="1">
          <a:blip r:embed="rId5">
            <a:alphaModFix/>
          </a:blip>
          <a:srcRect b="-7192" l="0" r="0" t="0"/>
          <a:stretch/>
        </p:blipFill>
        <p:spPr>
          <a:xfrm flipH="1" rot="2700000">
            <a:off x="3159400" y="2269001"/>
            <a:ext cx="175500" cy="1034725"/>
          </a:xfrm>
          <a:prstGeom prst="rect">
            <a:avLst/>
          </a:prstGeom>
          <a:noFill/>
          <a:ln>
            <a:noFill/>
          </a:ln>
        </p:spPr>
      </p:pic>
      <p:pic>
        <p:nvPicPr>
          <p:cNvPr id="129" name="Google Shape;129;p10"/>
          <p:cNvPicPr preferRelativeResize="0"/>
          <p:nvPr/>
        </p:nvPicPr>
        <p:blipFill rotWithShape="1">
          <a:blip r:embed="rId5">
            <a:alphaModFix/>
          </a:blip>
          <a:srcRect b="17580" l="0" r="0" t="0"/>
          <a:stretch/>
        </p:blipFill>
        <p:spPr>
          <a:xfrm flipH="1" rot="10800000">
            <a:off x="4238425" y="3367100"/>
            <a:ext cx="175500" cy="795600"/>
          </a:xfrm>
          <a:prstGeom prst="rect">
            <a:avLst/>
          </a:prstGeom>
          <a:noFill/>
          <a:ln>
            <a:noFill/>
          </a:ln>
        </p:spPr>
      </p:pic>
      <p:pic>
        <p:nvPicPr>
          <p:cNvPr id="130" name="Google Shape;130;p10"/>
          <p:cNvPicPr preferRelativeResize="0"/>
          <p:nvPr/>
        </p:nvPicPr>
        <p:blipFill rotWithShape="1">
          <a:blip r:embed="rId5">
            <a:alphaModFix/>
          </a:blip>
          <a:srcRect b="19120" l="-1492" r="-10" t="0"/>
          <a:stretch/>
        </p:blipFill>
        <p:spPr>
          <a:xfrm flipH="1" rot="2700041">
            <a:off x="4983149" y="3954966"/>
            <a:ext cx="178137" cy="780718"/>
          </a:xfrm>
          <a:prstGeom prst="rect">
            <a:avLst/>
          </a:prstGeom>
          <a:noFill/>
          <a:ln>
            <a:noFill/>
          </a:ln>
        </p:spPr>
      </p:pic>
      <p:pic>
        <p:nvPicPr>
          <p:cNvPr id="131" name="Google Shape;131;p10"/>
          <p:cNvPicPr preferRelativeResize="0"/>
          <p:nvPr/>
        </p:nvPicPr>
        <p:blipFill rotWithShape="1">
          <a:blip r:embed="rId5">
            <a:alphaModFix/>
          </a:blip>
          <a:srcRect b="17580" l="0" r="0" t="0"/>
          <a:stretch/>
        </p:blipFill>
        <p:spPr>
          <a:xfrm flipH="1" rot="8100000">
            <a:off x="1353900" y="2178701"/>
            <a:ext cx="175500" cy="7955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1"/>
          <p:cNvPicPr preferRelativeResize="0"/>
          <p:nvPr/>
        </p:nvPicPr>
        <p:blipFill rotWithShape="1">
          <a:blip r:embed="rId3">
            <a:alphaModFix/>
          </a:blip>
          <a:srcRect b="0" l="0" r="0" t="783"/>
          <a:stretch/>
        </p:blipFill>
        <p:spPr>
          <a:xfrm>
            <a:off x="212425" y="431925"/>
            <a:ext cx="7589827" cy="5000649"/>
          </a:xfrm>
          <a:prstGeom prst="rect">
            <a:avLst/>
          </a:prstGeom>
          <a:noFill/>
          <a:ln>
            <a:noFill/>
          </a:ln>
        </p:spPr>
      </p:pic>
      <p:sp>
        <p:nvSpPr>
          <p:cNvPr id="137" name="Google Shape;137;p11"/>
          <p:cNvSpPr txBox="1"/>
          <p:nvPr>
            <p:ph idx="3"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MAURO GIGLI ON UNSPLASH</a:t>
            </a:r>
            <a:endParaRPr/>
          </a:p>
        </p:txBody>
      </p:sp>
      <p:sp>
        <p:nvSpPr>
          <p:cNvPr id="138" name="Google Shape;138;p11"/>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39" name="Google Shape;139;p11"/>
          <p:cNvSpPr/>
          <p:nvPr/>
        </p:nvSpPr>
        <p:spPr>
          <a:xfrm>
            <a:off x="178250" y="426700"/>
            <a:ext cx="3656722" cy="3195522"/>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0" name="Google Shape;140;p11"/>
          <p:cNvSpPr txBox="1"/>
          <p:nvPr>
            <p:ph type="title"/>
          </p:nvPr>
        </p:nvSpPr>
        <p:spPr>
          <a:xfrm>
            <a:off x="519450" y="1546025"/>
            <a:ext cx="2966700" cy="63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4600"/>
              <a:t>Objectives</a:t>
            </a:r>
            <a:endParaRPr sz="4600"/>
          </a:p>
        </p:txBody>
      </p:sp>
      <p:sp>
        <p:nvSpPr>
          <p:cNvPr id="141" name="Google Shape;141;p11"/>
          <p:cNvSpPr/>
          <p:nvPr/>
        </p:nvSpPr>
        <p:spPr>
          <a:xfrm>
            <a:off x="552900" y="1117550"/>
            <a:ext cx="387300" cy="3873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txBox="1"/>
          <p:nvPr/>
        </p:nvSpPr>
        <p:spPr>
          <a:xfrm>
            <a:off x="519445" y="11919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2</a:t>
            </a:r>
            <a:endParaRPr sz="1600">
              <a:latin typeface="Nunito ExtraBold"/>
              <a:ea typeface="Nunito ExtraBold"/>
              <a:cs typeface="Nunito ExtraBold"/>
              <a:sym typeface="Nunito ExtraBold"/>
            </a:endParaRPr>
          </a:p>
        </p:txBody>
      </p:sp>
      <p:sp>
        <p:nvSpPr>
          <p:cNvPr id="143" name="Google Shape;143;p1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4" name="Google Shape;144;p1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2"/>
          <p:cNvPicPr preferRelativeResize="0"/>
          <p:nvPr/>
        </p:nvPicPr>
        <p:blipFill rotWithShape="1">
          <a:blip r:embed="rId3">
            <a:alphaModFix/>
          </a:blip>
          <a:srcRect b="21408" l="0" r="0" t="0"/>
          <a:stretch/>
        </p:blipFill>
        <p:spPr>
          <a:xfrm>
            <a:off x="-72363" y="432625"/>
            <a:ext cx="8110225" cy="5023250"/>
          </a:xfrm>
          <a:prstGeom prst="rect">
            <a:avLst/>
          </a:prstGeom>
          <a:noFill/>
          <a:ln>
            <a:noFill/>
          </a:ln>
        </p:spPr>
      </p:pic>
      <p:pic>
        <p:nvPicPr>
          <p:cNvPr id="150" name="Google Shape;150;p12"/>
          <p:cNvPicPr preferRelativeResize="0"/>
          <p:nvPr/>
        </p:nvPicPr>
        <p:blipFill>
          <a:blip r:embed="rId4">
            <a:alphaModFix/>
          </a:blip>
          <a:stretch>
            <a:fillRect/>
          </a:stretch>
        </p:blipFill>
        <p:spPr>
          <a:xfrm rot="-298450">
            <a:off x="1268368" y="1223450"/>
            <a:ext cx="688050" cy="2357599"/>
          </a:xfrm>
          <a:prstGeom prst="rect">
            <a:avLst/>
          </a:prstGeom>
          <a:noFill/>
          <a:ln>
            <a:noFill/>
          </a:ln>
        </p:spPr>
      </p:pic>
      <p:pic>
        <p:nvPicPr>
          <p:cNvPr id="151" name="Google Shape;151;p12"/>
          <p:cNvPicPr preferRelativeResize="0"/>
          <p:nvPr/>
        </p:nvPicPr>
        <p:blipFill>
          <a:blip r:embed="rId4">
            <a:alphaModFix/>
          </a:blip>
          <a:stretch>
            <a:fillRect/>
          </a:stretch>
        </p:blipFill>
        <p:spPr>
          <a:xfrm rot="-5250001">
            <a:off x="2955717" y="3876200"/>
            <a:ext cx="688050" cy="2357599"/>
          </a:xfrm>
          <a:prstGeom prst="rect">
            <a:avLst/>
          </a:prstGeom>
          <a:noFill/>
          <a:ln>
            <a:noFill/>
          </a:ln>
        </p:spPr>
      </p:pic>
      <p:pic>
        <p:nvPicPr>
          <p:cNvPr id="152" name="Google Shape;152;p12"/>
          <p:cNvPicPr preferRelativeResize="0"/>
          <p:nvPr/>
        </p:nvPicPr>
        <p:blipFill>
          <a:blip r:embed="rId4">
            <a:alphaModFix/>
          </a:blip>
          <a:stretch>
            <a:fillRect/>
          </a:stretch>
        </p:blipFill>
        <p:spPr>
          <a:xfrm rot="-9497999">
            <a:off x="5584767" y="2969162"/>
            <a:ext cx="688050" cy="2357600"/>
          </a:xfrm>
          <a:prstGeom prst="rect">
            <a:avLst/>
          </a:prstGeom>
          <a:noFill/>
          <a:ln>
            <a:noFill/>
          </a:ln>
        </p:spPr>
      </p:pic>
      <p:sp>
        <p:nvSpPr>
          <p:cNvPr id="153" name="Google Shape;153;p12"/>
          <p:cNvSpPr/>
          <p:nvPr/>
        </p:nvSpPr>
        <p:spPr>
          <a:xfrm>
            <a:off x="1030200" y="823675"/>
            <a:ext cx="1246800" cy="12468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p:nvPr/>
        </p:nvSpPr>
        <p:spPr>
          <a:xfrm>
            <a:off x="1107275" y="3618025"/>
            <a:ext cx="1246800" cy="12468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p:nvPr/>
        </p:nvSpPr>
        <p:spPr>
          <a:xfrm>
            <a:off x="4413350" y="4054650"/>
            <a:ext cx="1246800" cy="12468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p:nvPr/>
        </p:nvSpPr>
        <p:spPr>
          <a:xfrm>
            <a:off x="5954750" y="1804925"/>
            <a:ext cx="1246800" cy="12468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2"/>
          <p:cNvSpPr txBox="1"/>
          <p:nvPr>
            <p:ph type="title"/>
          </p:nvPr>
        </p:nvSpPr>
        <p:spPr>
          <a:xfrm>
            <a:off x="2728175" y="2107650"/>
            <a:ext cx="2435100" cy="12468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sz="3000"/>
              <a:t>Defining Your Objectives</a:t>
            </a:r>
            <a:endParaRPr sz="3000"/>
          </a:p>
        </p:txBody>
      </p:sp>
      <p:sp>
        <p:nvSpPr>
          <p:cNvPr id="158" name="Google Shape;158;p12"/>
          <p:cNvSpPr txBox="1"/>
          <p:nvPr>
            <p:ph idx="4" type="subTitle"/>
          </p:nvPr>
        </p:nvSpPr>
        <p:spPr>
          <a:xfrm>
            <a:off x="767595" y="1146921"/>
            <a:ext cx="2256300" cy="600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59" name="Google Shape;159;p12"/>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0" name="Google Shape;160;p12"/>
          <p:cNvSpPr txBox="1"/>
          <p:nvPr>
            <p:ph idx="6" type="subTitle"/>
          </p:nvPr>
        </p:nvSpPr>
        <p:spPr>
          <a:xfrm>
            <a:off x="997950" y="1130442"/>
            <a:ext cx="13113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800">
                <a:solidFill>
                  <a:schemeClr val="lt1"/>
                </a:solidFill>
              </a:rPr>
              <a:t>Ask yourself…</a:t>
            </a:r>
            <a:endParaRPr sz="1800">
              <a:solidFill>
                <a:schemeClr val="lt1"/>
              </a:solidFill>
            </a:endParaRPr>
          </a:p>
        </p:txBody>
      </p:sp>
      <p:sp>
        <p:nvSpPr>
          <p:cNvPr id="161" name="Google Shape;161;p12"/>
          <p:cNvSpPr txBox="1"/>
          <p:nvPr/>
        </p:nvSpPr>
        <p:spPr>
          <a:xfrm>
            <a:off x="1113583" y="3781791"/>
            <a:ext cx="12468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300">
                <a:solidFill>
                  <a:schemeClr val="lt1"/>
                </a:solidFill>
                <a:latin typeface="Raleway"/>
                <a:ea typeface="Raleway"/>
                <a:cs typeface="Raleway"/>
                <a:sym typeface="Raleway"/>
              </a:rPr>
              <a:t>Why</a:t>
            </a:r>
            <a:r>
              <a:rPr lang="en" sz="1300">
                <a:solidFill>
                  <a:schemeClr val="lt1"/>
                </a:solidFill>
                <a:latin typeface="Raleway"/>
                <a:ea typeface="Raleway"/>
                <a:cs typeface="Raleway"/>
                <a:sym typeface="Raleway"/>
              </a:rPr>
              <a:t> do you want to do this advocacy activity?</a:t>
            </a:r>
            <a:endParaRPr>
              <a:solidFill>
                <a:schemeClr val="lt1"/>
              </a:solidFill>
            </a:endParaRPr>
          </a:p>
        </p:txBody>
      </p:sp>
      <p:sp>
        <p:nvSpPr>
          <p:cNvPr id="162" name="Google Shape;162;p12"/>
          <p:cNvSpPr txBox="1"/>
          <p:nvPr/>
        </p:nvSpPr>
        <p:spPr>
          <a:xfrm>
            <a:off x="4575200" y="4326800"/>
            <a:ext cx="9231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300">
                <a:solidFill>
                  <a:schemeClr val="lt1"/>
                </a:solidFill>
                <a:latin typeface="Raleway"/>
                <a:ea typeface="Raleway"/>
                <a:cs typeface="Raleway"/>
                <a:sym typeface="Raleway"/>
              </a:rPr>
              <a:t>What</a:t>
            </a:r>
            <a:r>
              <a:rPr lang="en" sz="1300">
                <a:solidFill>
                  <a:schemeClr val="lt1"/>
                </a:solidFill>
                <a:latin typeface="Raleway"/>
                <a:ea typeface="Raleway"/>
                <a:cs typeface="Raleway"/>
                <a:sym typeface="Raleway"/>
              </a:rPr>
              <a:t> do you hope to gain?</a:t>
            </a:r>
            <a:endParaRPr>
              <a:solidFill>
                <a:schemeClr val="lt1"/>
              </a:solidFill>
            </a:endParaRPr>
          </a:p>
        </p:txBody>
      </p:sp>
      <p:sp>
        <p:nvSpPr>
          <p:cNvPr id="163" name="Google Shape;163;p12"/>
          <p:cNvSpPr txBox="1"/>
          <p:nvPr/>
        </p:nvSpPr>
        <p:spPr>
          <a:xfrm>
            <a:off x="6009500" y="1935725"/>
            <a:ext cx="1137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300">
                <a:solidFill>
                  <a:schemeClr val="lt1"/>
                </a:solidFill>
                <a:latin typeface="Raleway"/>
                <a:ea typeface="Raleway"/>
                <a:cs typeface="Raleway"/>
                <a:sym typeface="Raleway"/>
              </a:rPr>
              <a:t>How</a:t>
            </a:r>
            <a:r>
              <a:rPr lang="en" sz="1300">
                <a:solidFill>
                  <a:schemeClr val="lt1"/>
                </a:solidFill>
                <a:latin typeface="Raleway"/>
                <a:ea typeface="Raleway"/>
                <a:cs typeface="Raleway"/>
                <a:sym typeface="Raleway"/>
              </a:rPr>
              <a:t> will you know if you have succeeded?</a:t>
            </a:r>
            <a:endParaRPr>
              <a:solidFill>
                <a:schemeClr val="lt1"/>
              </a:solidFill>
            </a:endParaRPr>
          </a:p>
        </p:txBody>
      </p:sp>
      <p:sp>
        <p:nvSpPr>
          <p:cNvPr id="164" name="Google Shape;164;p1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5" name="Google Shape;165;p1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3"/>
          <p:cNvPicPr preferRelativeResize="0"/>
          <p:nvPr/>
        </p:nvPicPr>
        <p:blipFill>
          <a:blip r:embed="rId3">
            <a:alphaModFix/>
          </a:blip>
          <a:stretch>
            <a:fillRect/>
          </a:stretch>
        </p:blipFill>
        <p:spPr>
          <a:xfrm>
            <a:off x="212425" y="688108"/>
            <a:ext cx="3123800" cy="4635034"/>
          </a:xfrm>
          <a:prstGeom prst="rect">
            <a:avLst/>
          </a:prstGeom>
          <a:noFill/>
          <a:ln>
            <a:noFill/>
          </a:ln>
        </p:spPr>
      </p:pic>
      <p:sp>
        <p:nvSpPr>
          <p:cNvPr id="171" name="Google Shape;171;p13"/>
          <p:cNvSpPr txBox="1"/>
          <p:nvPr>
            <p:ph idx="4" type="subTitle"/>
          </p:nvPr>
        </p:nvSpPr>
        <p:spPr>
          <a:xfrm>
            <a:off x="4706995" y="2930338"/>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Community support</a:t>
            </a:r>
            <a:endParaRPr/>
          </a:p>
        </p:txBody>
      </p:sp>
      <p:cxnSp>
        <p:nvCxnSpPr>
          <p:cNvPr id="172" name="Google Shape;172;p13"/>
          <p:cNvCxnSpPr/>
          <p:nvPr/>
        </p:nvCxnSpPr>
        <p:spPr>
          <a:xfrm>
            <a:off x="4328675" y="1217725"/>
            <a:ext cx="0" cy="3692100"/>
          </a:xfrm>
          <a:prstGeom prst="straightConnector1">
            <a:avLst/>
          </a:prstGeom>
          <a:noFill/>
          <a:ln cap="flat" cmpd="sng" w="114300">
            <a:solidFill>
              <a:schemeClr val="lt1"/>
            </a:solidFill>
            <a:prstDash val="solid"/>
            <a:round/>
            <a:headEnd len="med" w="med" type="none"/>
            <a:tailEnd len="med" w="med" type="none"/>
          </a:ln>
        </p:spPr>
      </p:cxnSp>
      <p:sp>
        <p:nvSpPr>
          <p:cNvPr id="173" name="Google Shape;173;p13"/>
          <p:cNvSpPr txBox="1"/>
          <p:nvPr>
            <p:ph type="title"/>
          </p:nvPr>
        </p:nvSpPr>
        <p:spPr>
          <a:xfrm>
            <a:off x="519450" y="1899174"/>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Desired Outcome</a:t>
            </a:r>
            <a:endParaRPr/>
          </a:p>
        </p:txBody>
      </p:sp>
      <p:sp>
        <p:nvSpPr>
          <p:cNvPr id="174" name="Google Shape;174;p13"/>
          <p:cNvSpPr txBox="1"/>
          <p:nvPr>
            <p:ph idx="4" type="subTitle"/>
          </p:nvPr>
        </p:nvSpPr>
        <p:spPr>
          <a:xfrm>
            <a:off x="4706995" y="1053196"/>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Policy creation or change</a:t>
            </a:r>
            <a:endParaRPr/>
          </a:p>
        </p:txBody>
      </p:sp>
      <p:sp>
        <p:nvSpPr>
          <p:cNvPr id="175" name="Google Shape;175;p13"/>
          <p:cNvSpPr txBox="1"/>
          <p:nvPr>
            <p:ph idx="6" type="subTitle"/>
          </p:nvPr>
        </p:nvSpPr>
        <p:spPr>
          <a:xfrm>
            <a:off x="519450" y="3204975"/>
            <a:ext cx="1969500" cy="1095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900"/>
              </a:spcAft>
              <a:buNone/>
            </a:pPr>
            <a:r>
              <a:rPr lang="en" sz="1600"/>
              <a:t>What do I want to happen after sharing my message?</a:t>
            </a:r>
            <a:endParaRPr/>
          </a:p>
        </p:txBody>
      </p:sp>
      <p:sp>
        <p:nvSpPr>
          <p:cNvPr id="176" name="Google Shape;176;p1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77" name="Google Shape;177;p13"/>
          <p:cNvPicPr preferRelativeResize="0"/>
          <p:nvPr/>
        </p:nvPicPr>
        <p:blipFill>
          <a:blip r:embed="rId4">
            <a:alphaModFix/>
          </a:blip>
          <a:stretch>
            <a:fillRect/>
          </a:stretch>
        </p:blipFill>
        <p:spPr>
          <a:xfrm>
            <a:off x="4100075" y="924650"/>
            <a:ext cx="457200" cy="457200"/>
          </a:xfrm>
          <a:prstGeom prst="rect">
            <a:avLst/>
          </a:prstGeom>
          <a:noFill/>
          <a:ln>
            <a:noFill/>
          </a:ln>
        </p:spPr>
      </p:pic>
      <p:pic>
        <p:nvPicPr>
          <p:cNvPr id="178" name="Google Shape;178;p13"/>
          <p:cNvPicPr preferRelativeResize="0"/>
          <p:nvPr/>
        </p:nvPicPr>
        <p:blipFill>
          <a:blip r:embed="rId4">
            <a:alphaModFix/>
          </a:blip>
          <a:stretch>
            <a:fillRect/>
          </a:stretch>
        </p:blipFill>
        <p:spPr>
          <a:xfrm>
            <a:off x="4100075" y="1549704"/>
            <a:ext cx="457200" cy="457200"/>
          </a:xfrm>
          <a:prstGeom prst="rect">
            <a:avLst/>
          </a:prstGeom>
          <a:noFill/>
          <a:ln>
            <a:noFill/>
          </a:ln>
        </p:spPr>
      </p:pic>
      <p:pic>
        <p:nvPicPr>
          <p:cNvPr id="179" name="Google Shape;179;p13"/>
          <p:cNvPicPr preferRelativeResize="0"/>
          <p:nvPr/>
        </p:nvPicPr>
        <p:blipFill>
          <a:blip r:embed="rId4">
            <a:alphaModFix/>
          </a:blip>
          <a:stretch>
            <a:fillRect/>
          </a:stretch>
        </p:blipFill>
        <p:spPr>
          <a:xfrm>
            <a:off x="4100075" y="2174758"/>
            <a:ext cx="457200" cy="457200"/>
          </a:xfrm>
          <a:prstGeom prst="rect">
            <a:avLst/>
          </a:prstGeom>
          <a:noFill/>
          <a:ln>
            <a:noFill/>
          </a:ln>
        </p:spPr>
      </p:pic>
      <p:pic>
        <p:nvPicPr>
          <p:cNvPr id="180" name="Google Shape;180;p13"/>
          <p:cNvPicPr preferRelativeResize="0"/>
          <p:nvPr/>
        </p:nvPicPr>
        <p:blipFill>
          <a:blip r:embed="rId4">
            <a:alphaModFix/>
          </a:blip>
          <a:stretch>
            <a:fillRect/>
          </a:stretch>
        </p:blipFill>
        <p:spPr>
          <a:xfrm>
            <a:off x="4100075" y="2799812"/>
            <a:ext cx="457200" cy="457200"/>
          </a:xfrm>
          <a:prstGeom prst="rect">
            <a:avLst/>
          </a:prstGeom>
          <a:noFill/>
          <a:ln>
            <a:noFill/>
          </a:ln>
        </p:spPr>
      </p:pic>
      <p:pic>
        <p:nvPicPr>
          <p:cNvPr id="181" name="Google Shape;181;p13"/>
          <p:cNvPicPr preferRelativeResize="0"/>
          <p:nvPr/>
        </p:nvPicPr>
        <p:blipFill>
          <a:blip r:embed="rId4">
            <a:alphaModFix/>
          </a:blip>
          <a:stretch>
            <a:fillRect/>
          </a:stretch>
        </p:blipFill>
        <p:spPr>
          <a:xfrm>
            <a:off x="4100075" y="3424867"/>
            <a:ext cx="457200" cy="457200"/>
          </a:xfrm>
          <a:prstGeom prst="rect">
            <a:avLst/>
          </a:prstGeom>
          <a:noFill/>
          <a:ln>
            <a:noFill/>
          </a:ln>
        </p:spPr>
      </p:pic>
      <p:pic>
        <p:nvPicPr>
          <p:cNvPr id="182" name="Google Shape;182;p13"/>
          <p:cNvPicPr preferRelativeResize="0"/>
          <p:nvPr/>
        </p:nvPicPr>
        <p:blipFill>
          <a:blip r:embed="rId4">
            <a:alphaModFix/>
          </a:blip>
          <a:stretch>
            <a:fillRect/>
          </a:stretch>
        </p:blipFill>
        <p:spPr>
          <a:xfrm>
            <a:off x="4100075" y="4049921"/>
            <a:ext cx="457200" cy="457200"/>
          </a:xfrm>
          <a:prstGeom prst="rect">
            <a:avLst/>
          </a:prstGeom>
          <a:noFill/>
          <a:ln>
            <a:noFill/>
          </a:ln>
        </p:spPr>
      </p:pic>
      <p:pic>
        <p:nvPicPr>
          <p:cNvPr id="183" name="Google Shape;183;p13"/>
          <p:cNvPicPr preferRelativeResize="0"/>
          <p:nvPr/>
        </p:nvPicPr>
        <p:blipFill>
          <a:blip r:embed="rId4">
            <a:alphaModFix/>
          </a:blip>
          <a:stretch>
            <a:fillRect/>
          </a:stretch>
        </p:blipFill>
        <p:spPr>
          <a:xfrm>
            <a:off x="4100075" y="4674975"/>
            <a:ext cx="457200" cy="457200"/>
          </a:xfrm>
          <a:prstGeom prst="rect">
            <a:avLst/>
          </a:prstGeom>
          <a:noFill/>
          <a:ln>
            <a:noFill/>
          </a:ln>
        </p:spPr>
      </p:pic>
      <p:sp>
        <p:nvSpPr>
          <p:cNvPr id="184" name="Google Shape;184;p13"/>
          <p:cNvSpPr txBox="1"/>
          <p:nvPr>
            <p:ph idx="4" type="subTitle"/>
          </p:nvPr>
        </p:nvSpPr>
        <p:spPr>
          <a:xfrm>
            <a:off x="4706995" y="1678910"/>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Budget allocations</a:t>
            </a:r>
            <a:endParaRPr/>
          </a:p>
        </p:txBody>
      </p:sp>
      <p:sp>
        <p:nvSpPr>
          <p:cNvPr id="185" name="Google Shape;185;p13"/>
          <p:cNvSpPr txBox="1"/>
          <p:nvPr>
            <p:ph idx="4" type="subTitle"/>
          </p:nvPr>
        </p:nvSpPr>
        <p:spPr>
          <a:xfrm>
            <a:off x="4706995" y="2304624"/>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Political support</a:t>
            </a:r>
            <a:endParaRPr/>
          </a:p>
        </p:txBody>
      </p:sp>
      <p:sp>
        <p:nvSpPr>
          <p:cNvPr id="186" name="Google Shape;186;p13"/>
          <p:cNvSpPr txBox="1"/>
          <p:nvPr>
            <p:ph idx="4" type="subTitle"/>
          </p:nvPr>
        </p:nvSpPr>
        <p:spPr>
          <a:xfrm>
            <a:off x="4706995" y="3556052"/>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Media attention</a:t>
            </a:r>
            <a:endParaRPr/>
          </a:p>
        </p:txBody>
      </p:sp>
      <p:sp>
        <p:nvSpPr>
          <p:cNvPr id="187" name="Google Shape;187;p13"/>
          <p:cNvSpPr txBox="1"/>
          <p:nvPr>
            <p:ph idx="4" type="subTitle"/>
          </p:nvPr>
        </p:nvSpPr>
        <p:spPr>
          <a:xfrm>
            <a:off x="4706995" y="4181767"/>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Program funding</a:t>
            </a:r>
            <a:endParaRPr/>
          </a:p>
        </p:txBody>
      </p:sp>
      <p:sp>
        <p:nvSpPr>
          <p:cNvPr id="188" name="Google Shape;188;p13"/>
          <p:cNvSpPr txBox="1"/>
          <p:nvPr>
            <p:ph idx="4" type="subTitle"/>
          </p:nvPr>
        </p:nvSpPr>
        <p:spPr>
          <a:xfrm>
            <a:off x="4706995" y="4807481"/>
            <a:ext cx="2256300" cy="207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lang="en" sz="1350">
                <a:solidFill>
                  <a:srgbClr val="59585B"/>
                </a:solidFill>
              </a:rPr>
              <a:t>Resource allocations</a:t>
            </a:r>
            <a:endParaRPr/>
          </a:p>
        </p:txBody>
      </p:sp>
      <p:pic>
        <p:nvPicPr>
          <p:cNvPr id="189" name="Google Shape;189;p13"/>
          <p:cNvPicPr preferRelativeResize="0"/>
          <p:nvPr/>
        </p:nvPicPr>
        <p:blipFill rotWithShape="1">
          <a:blip r:embed="rId5">
            <a:alphaModFix/>
          </a:blip>
          <a:srcRect b="0" l="39824" r="0" t="9"/>
          <a:stretch/>
        </p:blipFill>
        <p:spPr>
          <a:xfrm>
            <a:off x="547700" y="2904950"/>
            <a:ext cx="2076300" cy="2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4"/>
          <p:cNvSpPr/>
          <p:nvPr/>
        </p:nvSpPr>
        <p:spPr>
          <a:xfrm flipH="1" rot="10800000">
            <a:off x="4095953" y="2940673"/>
            <a:ext cx="3245100" cy="2282700"/>
          </a:xfrm>
          <a:prstGeom prst="round1Rect">
            <a:avLst>
              <a:gd fmla="val 1317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rot="10800000">
            <a:off x="704947" y="2940673"/>
            <a:ext cx="3484200" cy="2282700"/>
          </a:xfrm>
          <a:prstGeom prst="round1Rect">
            <a:avLst>
              <a:gd fmla="val 1286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flipH="1">
            <a:off x="704948" y="2436666"/>
            <a:ext cx="3484200" cy="519300"/>
          </a:xfrm>
          <a:prstGeom prst="round1Rect">
            <a:avLst>
              <a:gd fmla="val 31759" name="adj"/>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4020050" y="2436675"/>
            <a:ext cx="3321000" cy="519300"/>
          </a:xfrm>
          <a:prstGeom prst="round1Rect">
            <a:avLst>
              <a:gd fmla="val 31759" name="adj"/>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14"/>
          <p:cNvPicPr preferRelativeResize="0"/>
          <p:nvPr/>
        </p:nvPicPr>
        <p:blipFill>
          <a:blip r:embed="rId3">
            <a:alphaModFix/>
          </a:blip>
          <a:stretch>
            <a:fillRect/>
          </a:stretch>
        </p:blipFill>
        <p:spPr>
          <a:xfrm>
            <a:off x="1073075" y="425324"/>
            <a:ext cx="5872849" cy="2203725"/>
          </a:xfrm>
          <a:prstGeom prst="rect">
            <a:avLst/>
          </a:prstGeom>
          <a:noFill/>
          <a:ln>
            <a:noFill/>
          </a:ln>
        </p:spPr>
      </p:pic>
      <p:sp>
        <p:nvSpPr>
          <p:cNvPr id="199" name="Google Shape;199;p14"/>
          <p:cNvSpPr txBox="1"/>
          <p:nvPr>
            <p:ph idx="4" type="subTitle"/>
          </p:nvPr>
        </p:nvSpPr>
        <p:spPr>
          <a:xfrm>
            <a:off x="1023750" y="3115800"/>
            <a:ext cx="2800200" cy="1921800"/>
          </a:xfrm>
          <a:prstGeom prst="rect">
            <a:avLst/>
          </a:prstGeom>
        </p:spPr>
        <p:txBody>
          <a:bodyPr anchorCtr="0" anchor="t" bIns="0" lIns="0" spcFirstLastPara="1" rIns="0" wrap="square" tIns="0">
            <a:spAutoFit/>
          </a:bodyPr>
          <a:lstStyle/>
          <a:p>
            <a:pPr indent="-207009" lvl="0" marL="137160" rtl="0" algn="l">
              <a:lnSpc>
                <a:spcPct val="115000"/>
              </a:lnSpc>
              <a:spcBef>
                <a:spcPts val="0"/>
              </a:spcBef>
              <a:spcAft>
                <a:spcPts val="0"/>
              </a:spcAft>
              <a:buClr>
                <a:srgbClr val="009C8A"/>
              </a:buClr>
              <a:buSzPts val="1100"/>
              <a:buChar char="●"/>
            </a:pPr>
            <a:r>
              <a:rPr lang="en" sz="1100">
                <a:solidFill>
                  <a:srgbClr val="009C8A"/>
                </a:solidFill>
              </a:rPr>
              <a:t>Tailored to specific audiences</a:t>
            </a:r>
            <a:endParaRPr sz="1100">
              <a:solidFill>
                <a:srgbClr val="009C8A"/>
              </a:solidFill>
            </a:endParaRPr>
          </a:p>
          <a:p>
            <a:pPr indent="-207009" lvl="0" marL="137160" rtl="0" algn="l">
              <a:lnSpc>
                <a:spcPct val="115000"/>
              </a:lnSpc>
              <a:spcBef>
                <a:spcPts val="0"/>
              </a:spcBef>
              <a:spcAft>
                <a:spcPts val="0"/>
              </a:spcAft>
              <a:buClr>
                <a:srgbClr val="009C8A"/>
              </a:buClr>
              <a:buSzPts val="1100"/>
              <a:buChar char="●"/>
            </a:pPr>
            <a:r>
              <a:rPr lang="en" sz="1100">
                <a:solidFill>
                  <a:srgbClr val="009C8A"/>
                </a:solidFill>
              </a:rPr>
              <a:t>Part of your key messages</a:t>
            </a:r>
            <a:endParaRPr sz="1100">
              <a:solidFill>
                <a:srgbClr val="009C8A"/>
              </a:solidFill>
            </a:endParaRPr>
          </a:p>
          <a:p>
            <a:pPr indent="-207009" lvl="0" marL="137160" rtl="0" algn="l">
              <a:lnSpc>
                <a:spcPct val="115000"/>
              </a:lnSpc>
              <a:spcBef>
                <a:spcPts val="0"/>
              </a:spcBef>
              <a:spcAft>
                <a:spcPts val="0"/>
              </a:spcAft>
              <a:buClr>
                <a:srgbClr val="009C8A"/>
              </a:buClr>
              <a:buSzPts val="1100"/>
              <a:buChar char="●"/>
            </a:pPr>
            <a:r>
              <a:rPr lang="en" sz="1100">
                <a:solidFill>
                  <a:srgbClr val="009C8A"/>
                </a:solidFill>
              </a:rPr>
              <a:t>What you specifically want your audience to do. Some examples:</a:t>
            </a:r>
            <a:endParaRPr sz="1100">
              <a:solidFill>
                <a:srgbClr val="009C8A"/>
              </a:solidFill>
            </a:endParaRPr>
          </a:p>
          <a:p>
            <a:pPr indent="-207009" lvl="1" marL="457200" rtl="0" algn="l">
              <a:lnSpc>
                <a:spcPct val="115000"/>
              </a:lnSpc>
              <a:spcBef>
                <a:spcPts val="0"/>
              </a:spcBef>
              <a:spcAft>
                <a:spcPts val="0"/>
              </a:spcAft>
              <a:buClr>
                <a:srgbClr val="009C8A"/>
              </a:buClr>
              <a:buSzPts val="1100"/>
              <a:buChar char="○"/>
            </a:pPr>
            <a:r>
              <a:rPr lang="en" sz="1100">
                <a:solidFill>
                  <a:srgbClr val="009C8A"/>
                </a:solidFill>
              </a:rPr>
              <a:t>Write a news article</a:t>
            </a:r>
            <a:endParaRPr sz="1100">
              <a:solidFill>
                <a:srgbClr val="009C8A"/>
              </a:solidFill>
            </a:endParaRPr>
          </a:p>
          <a:p>
            <a:pPr indent="-207009" lvl="1" marL="457200" rtl="0" algn="l">
              <a:lnSpc>
                <a:spcPct val="115000"/>
              </a:lnSpc>
              <a:spcBef>
                <a:spcPts val="0"/>
              </a:spcBef>
              <a:spcAft>
                <a:spcPts val="0"/>
              </a:spcAft>
              <a:buClr>
                <a:srgbClr val="009C8A"/>
              </a:buClr>
              <a:buSzPts val="1100"/>
              <a:buChar char="○"/>
            </a:pPr>
            <a:r>
              <a:rPr lang="en" sz="1100">
                <a:solidFill>
                  <a:srgbClr val="009C8A"/>
                </a:solidFill>
              </a:rPr>
              <a:t>Call your representatives</a:t>
            </a:r>
            <a:endParaRPr sz="1100">
              <a:solidFill>
                <a:srgbClr val="009C8A"/>
              </a:solidFill>
            </a:endParaRPr>
          </a:p>
          <a:p>
            <a:pPr indent="-207009" lvl="1" marL="457200" rtl="0" algn="l">
              <a:lnSpc>
                <a:spcPct val="115000"/>
              </a:lnSpc>
              <a:spcBef>
                <a:spcPts val="0"/>
              </a:spcBef>
              <a:spcAft>
                <a:spcPts val="0"/>
              </a:spcAft>
              <a:buClr>
                <a:srgbClr val="009C8A"/>
              </a:buClr>
              <a:buSzPts val="1100"/>
              <a:buChar char="○"/>
            </a:pPr>
            <a:r>
              <a:rPr lang="en" sz="1100">
                <a:solidFill>
                  <a:srgbClr val="009C8A"/>
                </a:solidFill>
              </a:rPr>
              <a:t>Share a social media pos</a:t>
            </a:r>
            <a:r>
              <a:rPr lang="en" sz="1100">
                <a:solidFill>
                  <a:srgbClr val="009C8A"/>
                </a:solidFill>
              </a:rPr>
              <a:t>t</a:t>
            </a:r>
            <a:endParaRPr sz="1100">
              <a:solidFill>
                <a:srgbClr val="009C8A"/>
              </a:solidFill>
            </a:endParaRPr>
          </a:p>
          <a:p>
            <a:pPr indent="-207009" lvl="1" marL="457200" rtl="0" algn="l">
              <a:lnSpc>
                <a:spcPct val="115000"/>
              </a:lnSpc>
              <a:spcBef>
                <a:spcPts val="0"/>
              </a:spcBef>
              <a:spcAft>
                <a:spcPts val="0"/>
              </a:spcAft>
              <a:buClr>
                <a:srgbClr val="009C8A"/>
              </a:buClr>
              <a:buSzPts val="1100"/>
              <a:buChar char="○"/>
            </a:pPr>
            <a:r>
              <a:rPr lang="en" sz="1100">
                <a:solidFill>
                  <a:srgbClr val="009C8A"/>
                </a:solidFill>
              </a:rPr>
              <a:t>Make a public statement</a:t>
            </a:r>
            <a:endParaRPr sz="1100">
              <a:solidFill>
                <a:srgbClr val="009C8A"/>
              </a:solidFill>
            </a:endParaRPr>
          </a:p>
          <a:p>
            <a:pPr indent="-207009" lvl="0" marL="137160" rtl="0" algn="l">
              <a:lnSpc>
                <a:spcPct val="115000"/>
              </a:lnSpc>
              <a:spcBef>
                <a:spcPts val="0"/>
              </a:spcBef>
              <a:spcAft>
                <a:spcPts val="0"/>
              </a:spcAft>
              <a:buClr>
                <a:srgbClr val="009C8A"/>
              </a:buClr>
              <a:buSzPts val="1100"/>
              <a:buChar char="●"/>
            </a:pPr>
            <a:r>
              <a:rPr lang="en" sz="1100">
                <a:solidFill>
                  <a:srgbClr val="009C8A"/>
                </a:solidFill>
              </a:rPr>
              <a:t>Smaller ask that supports to your policy objectives</a:t>
            </a:r>
            <a:endParaRPr sz="1100">
              <a:solidFill>
                <a:srgbClr val="009C8A"/>
              </a:solidFill>
            </a:endParaRPr>
          </a:p>
        </p:txBody>
      </p:sp>
      <p:sp>
        <p:nvSpPr>
          <p:cNvPr id="200" name="Google Shape;200;p14"/>
          <p:cNvSpPr txBox="1"/>
          <p:nvPr>
            <p:ph idx="1" type="subTitle"/>
          </p:nvPr>
        </p:nvSpPr>
        <p:spPr>
          <a:xfrm>
            <a:off x="786908" y="2623975"/>
            <a:ext cx="3148500" cy="2079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chemeClr val="lt1"/>
                </a:solidFill>
              </a:rPr>
              <a:t>CALL TO ACTION</a:t>
            </a:r>
            <a:endParaRPr>
              <a:solidFill>
                <a:schemeClr val="lt1"/>
              </a:solidFill>
            </a:endParaRPr>
          </a:p>
        </p:txBody>
      </p:sp>
      <p:sp>
        <p:nvSpPr>
          <p:cNvPr id="201" name="Google Shape;201;p14"/>
          <p:cNvSpPr txBox="1"/>
          <p:nvPr>
            <p:ph idx="5" type="title"/>
          </p:nvPr>
        </p:nvSpPr>
        <p:spPr>
          <a:xfrm>
            <a:off x="1705950" y="1184200"/>
            <a:ext cx="4607100" cy="9006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900"/>
              </a:spcAft>
              <a:buNone/>
            </a:pPr>
            <a:r>
              <a:rPr lang="en" sz="3250"/>
              <a:t>Call to Action Versus Desired Outcome</a:t>
            </a:r>
            <a:endParaRPr/>
          </a:p>
        </p:txBody>
      </p:sp>
      <p:sp>
        <p:nvSpPr>
          <p:cNvPr id="202" name="Google Shape;202;p14"/>
          <p:cNvSpPr txBox="1"/>
          <p:nvPr>
            <p:ph idx="1" type="subTitle"/>
          </p:nvPr>
        </p:nvSpPr>
        <p:spPr>
          <a:xfrm>
            <a:off x="4019850" y="2623975"/>
            <a:ext cx="3321000" cy="2079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chemeClr val="lt1"/>
                </a:solidFill>
              </a:rPr>
              <a:t>DESIRED OUTCOME</a:t>
            </a:r>
            <a:endParaRPr>
              <a:solidFill>
                <a:schemeClr val="lt1"/>
              </a:solidFill>
            </a:endParaRPr>
          </a:p>
        </p:txBody>
      </p:sp>
      <p:sp>
        <p:nvSpPr>
          <p:cNvPr id="203" name="Google Shape;203;p1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04" name="Google Shape;204;p14"/>
          <p:cNvSpPr txBox="1"/>
          <p:nvPr>
            <p:ph idx="4" type="subTitle"/>
          </p:nvPr>
        </p:nvSpPr>
        <p:spPr>
          <a:xfrm>
            <a:off x="4189150" y="3115800"/>
            <a:ext cx="3042900" cy="1921800"/>
          </a:xfrm>
          <a:prstGeom prst="rect">
            <a:avLst/>
          </a:prstGeom>
        </p:spPr>
        <p:txBody>
          <a:bodyPr anchorCtr="0" anchor="t" bIns="0" lIns="0" spcFirstLastPara="1" rIns="0" wrap="square" tIns="0">
            <a:spAutoFit/>
          </a:bodyPr>
          <a:lstStyle/>
          <a:p>
            <a:pPr indent="-207009" lvl="0" marL="137160" rtl="0" algn="l">
              <a:lnSpc>
                <a:spcPct val="115000"/>
              </a:lnSpc>
              <a:spcBef>
                <a:spcPts val="0"/>
              </a:spcBef>
              <a:spcAft>
                <a:spcPts val="0"/>
              </a:spcAft>
              <a:buClr>
                <a:srgbClr val="3F51F5"/>
              </a:buClr>
              <a:buSzPts val="1100"/>
              <a:buChar char="●"/>
            </a:pPr>
            <a:r>
              <a:rPr lang="en" sz="1100">
                <a:solidFill>
                  <a:srgbClr val="3F51F5"/>
                </a:solidFill>
              </a:rPr>
              <a:t>Focused on a policy goal</a:t>
            </a:r>
            <a:endParaRPr sz="1100">
              <a:solidFill>
                <a:srgbClr val="3F51F5"/>
              </a:solidFill>
            </a:endParaRPr>
          </a:p>
          <a:p>
            <a:pPr indent="-207009" lvl="0" marL="137160" rtl="0" algn="l">
              <a:lnSpc>
                <a:spcPct val="115000"/>
              </a:lnSpc>
              <a:spcBef>
                <a:spcPts val="0"/>
              </a:spcBef>
              <a:spcAft>
                <a:spcPts val="0"/>
              </a:spcAft>
              <a:buClr>
                <a:srgbClr val="3F51F5"/>
              </a:buClr>
              <a:buSzPts val="1100"/>
              <a:buChar char="●"/>
            </a:pPr>
            <a:r>
              <a:rPr lang="en" sz="1100">
                <a:solidFill>
                  <a:srgbClr val="3F51F5"/>
                </a:solidFill>
              </a:rPr>
              <a:t>Vision for change in people, communities, the economy or environment</a:t>
            </a:r>
            <a:endParaRPr sz="1100">
              <a:solidFill>
                <a:srgbClr val="3F51F5"/>
              </a:solidFill>
            </a:endParaRPr>
          </a:p>
          <a:p>
            <a:pPr indent="-207009" lvl="0" marL="137160" rtl="0" algn="l">
              <a:lnSpc>
                <a:spcPct val="115000"/>
              </a:lnSpc>
              <a:spcBef>
                <a:spcPts val="0"/>
              </a:spcBef>
              <a:spcAft>
                <a:spcPts val="0"/>
              </a:spcAft>
              <a:buClr>
                <a:srgbClr val="3F51F5"/>
              </a:buClr>
              <a:buSzPts val="1100"/>
              <a:buChar char="●"/>
            </a:pPr>
            <a:r>
              <a:rPr lang="en" sz="1100">
                <a:solidFill>
                  <a:srgbClr val="3F51F5"/>
                </a:solidFill>
              </a:rPr>
              <a:t>What you want to happen after sharing your story, such as:</a:t>
            </a:r>
            <a:endParaRPr sz="1100">
              <a:solidFill>
                <a:srgbClr val="3F51F5"/>
              </a:solidFill>
            </a:endParaRPr>
          </a:p>
          <a:p>
            <a:pPr indent="-207009" lvl="1" marL="457200" rtl="0" algn="l">
              <a:lnSpc>
                <a:spcPct val="115000"/>
              </a:lnSpc>
              <a:spcBef>
                <a:spcPts val="0"/>
              </a:spcBef>
              <a:spcAft>
                <a:spcPts val="0"/>
              </a:spcAft>
              <a:buClr>
                <a:srgbClr val="3F51F5"/>
              </a:buClr>
              <a:buSzPts val="1100"/>
              <a:buChar char="○"/>
            </a:pPr>
            <a:r>
              <a:rPr lang="en" sz="1100">
                <a:solidFill>
                  <a:srgbClr val="3F51F5"/>
                </a:solidFill>
              </a:rPr>
              <a:t>High-level policy change</a:t>
            </a:r>
            <a:endParaRPr sz="1100">
              <a:solidFill>
                <a:srgbClr val="3F51F5"/>
              </a:solidFill>
            </a:endParaRPr>
          </a:p>
          <a:p>
            <a:pPr indent="-207009" lvl="1" marL="457200" rtl="0" algn="l">
              <a:lnSpc>
                <a:spcPct val="115000"/>
              </a:lnSpc>
              <a:spcBef>
                <a:spcPts val="0"/>
              </a:spcBef>
              <a:spcAft>
                <a:spcPts val="0"/>
              </a:spcAft>
              <a:buClr>
                <a:srgbClr val="3F51F5"/>
              </a:buClr>
              <a:buSzPts val="1100"/>
              <a:buChar char="○"/>
            </a:pPr>
            <a:r>
              <a:rPr lang="en" sz="1100">
                <a:solidFill>
                  <a:srgbClr val="3F51F5"/>
                </a:solidFill>
              </a:rPr>
              <a:t>Community mobilization</a:t>
            </a:r>
            <a:endParaRPr sz="1100">
              <a:solidFill>
                <a:srgbClr val="3F51F5"/>
              </a:solidFill>
            </a:endParaRPr>
          </a:p>
          <a:p>
            <a:pPr indent="-207009" lvl="1" marL="457200" rtl="0" algn="l">
              <a:lnSpc>
                <a:spcPct val="115000"/>
              </a:lnSpc>
              <a:spcBef>
                <a:spcPts val="0"/>
              </a:spcBef>
              <a:spcAft>
                <a:spcPts val="0"/>
              </a:spcAft>
              <a:buClr>
                <a:srgbClr val="3F51F5"/>
              </a:buClr>
              <a:buSzPts val="1100"/>
              <a:buChar char="○"/>
            </a:pPr>
            <a:r>
              <a:rPr lang="en" sz="1100">
                <a:solidFill>
                  <a:srgbClr val="3F51F5"/>
                </a:solidFill>
              </a:rPr>
              <a:t>Larger hope that supports your policy goal</a:t>
            </a:r>
            <a:endParaRPr sz="1100">
              <a:solidFill>
                <a:srgbClr val="3F51F5"/>
              </a:solidFill>
            </a:endParaRPr>
          </a:p>
          <a:p>
            <a:pPr indent="-207009" lvl="0" marL="137160" rtl="0" algn="l">
              <a:lnSpc>
                <a:spcPct val="115000"/>
              </a:lnSpc>
              <a:spcBef>
                <a:spcPts val="0"/>
              </a:spcBef>
              <a:spcAft>
                <a:spcPts val="0"/>
              </a:spcAft>
              <a:buClr>
                <a:srgbClr val="3F51F5"/>
              </a:buClr>
              <a:buSzPts val="1100"/>
              <a:buChar char="●"/>
            </a:pPr>
            <a:r>
              <a:rPr lang="en" sz="1100">
                <a:solidFill>
                  <a:srgbClr val="3F51F5"/>
                </a:solidFill>
              </a:rPr>
              <a:t>Our purpose for creating a multimedia story! </a:t>
            </a:r>
            <a:endParaRPr sz="1100">
              <a:solidFill>
                <a:srgbClr val="3F51F5"/>
              </a:solidFill>
            </a:endParaRPr>
          </a:p>
        </p:txBody>
      </p:sp>
      <p:pic>
        <p:nvPicPr>
          <p:cNvPr id="205" name="Google Shape;205;p14"/>
          <p:cNvPicPr preferRelativeResize="0"/>
          <p:nvPr/>
        </p:nvPicPr>
        <p:blipFill>
          <a:blip r:embed="rId4">
            <a:alphaModFix/>
          </a:blip>
          <a:stretch>
            <a:fillRect/>
          </a:stretch>
        </p:blipFill>
        <p:spPr>
          <a:xfrm>
            <a:off x="951825" y="1402722"/>
            <a:ext cx="920675" cy="942086"/>
          </a:xfrm>
          <a:prstGeom prst="rect">
            <a:avLst/>
          </a:prstGeom>
          <a:noFill/>
          <a:ln>
            <a:noFill/>
          </a:ln>
        </p:spPr>
      </p:pic>
      <p:pic>
        <p:nvPicPr>
          <p:cNvPr id="206" name="Google Shape;206;p14"/>
          <p:cNvPicPr preferRelativeResize="0"/>
          <p:nvPr/>
        </p:nvPicPr>
        <p:blipFill>
          <a:blip r:embed="rId4">
            <a:alphaModFix/>
          </a:blip>
          <a:stretch>
            <a:fillRect/>
          </a:stretch>
        </p:blipFill>
        <p:spPr>
          <a:xfrm flipH="1">
            <a:off x="6181175" y="1402722"/>
            <a:ext cx="920675" cy="9420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6065986" y="2740605"/>
            <a:ext cx="18444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12" name="Google Shape;212;p15"/>
          <p:cNvPicPr preferRelativeResize="0"/>
          <p:nvPr/>
        </p:nvPicPr>
        <p:blipFill>
          <a:blip r:embed="rId3">
            <a:alphaModFix/>
          </a:blip>
          <a:stretch>
            <a:fillRect/>
          </a:stretch>
        </p:blipFill>
        <p:spPr>
          <a:xfrm>
            <a:off x="1429475" y="426008"/>
            <a:ext cx="5160050" cy="2095875"/>
          </a:xfrm>
          <a:prstGeom prst="rect">
            <a:avLst/>
          </a:prstGeom>
          <a:noFill/>
          <a:ln>
            <a:noFill/>
          </a:ln>
        </p:spPr>
      </p:pic>
      <p:sp>
        <p:nvSpPr>
          <p:cNvPr id="213" name="Google Shape;213;p15"/>
          <p:cNvSpPr txBox="1"/>
          <p:nvPr>
            <p:ph type="title"/>
          </p:nvPr>
        </p:nvSpPr>
        <p:spPr>
          <a:xfrm>
            <a:off x="2336550" y="1184200"/>
            <a:ext cx="3345900" cy="969600"/>
          </a:xfrm>
          <a:prstGeom prst="rect">
            <a:avLst/>
          </a:prstGeom>
        </p:spPr>
        <p:txBody>
          <a:bodyPr anchorCtr="0" anchor="t" bIns="0" lIns="0" spcFirstLastPara="1" rIns="0" wrap="square" tIns="0">
            <a:spAutoFit/>
          </a:bodyPr>
          <a:lstStyle/>
          <a:p>
            <a:pPr indent="0" lvl="0" marL="0" rtl="0" algn="ctr">
              <a:spcBef>
                <a:spcPts val="0"/>
              </a:spcBef>
              <a:spcAft>
                <a:spcPts val="0"/>
              </a:spcAft>
              <a:buClr>
                <a:schemeClr val="dk1"/>
              </a:buClr>
              <a:buFont typeface="Arial"/>
              <a:buNone/>
            </a:pPr>
            <a:r>
              <a:rPr lang="en"/>
              <a:t>Possible</a:t>
            </a:r>
            <a:r>
              <a:rPr lang="en"/>
              <a:t> Outcomes</a:t>
            </a:r>
            <a:endParaRPr/>
          </a:p>
        </p:txBody>
      </p:sp>
      <p:sp>
        <p:nvSpPr>
          <p:cNvPr id="214" name="Google Shape;214;p15"/>
          <p:cNvSpPr txBox="1"/>
          <p:nvPr/>
        </p:nvSpPr>
        <p:spPr>
          <a:xfrm>
            <a:off x="5249823" y="4435959"/>
            <a:ext cx="1434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R</a:t>
            </a:r>
            <a:r>
              <a:rPr lang="en" sz="1300">
                <a:solidFill>
                  <a:schemeClr val="hlink"/>
                </a:solidFill>
                <a:latin typeface="Raleway"/>
                <a:ea typeface="Raleway"/>
                <a:cs typeface="Raleway"/>
                <a:sym typeface="Raleway"/>
              </a:rPr>
              <a:t>eady </a:t>
            </a:r>
            <a:r>
              <a:rPr lang="en" sz="1300">
                <a:solidFill>
                  <a:schemeClr val="hlink"/>
                </a:solidFill>
                <a:latin typeface="Raleway"/>
                <a:ea typeface="Raleway"/>
                <a:cs typeface="Raleway"/>
                <a:sym typeface="Raleway"/>
              </a:rPr>
              <a:t>to</a:t>
            </a:r>
            <a:r>
              <a:rPr lang="en" sz="1300">
                <a:solidFill>
                  <a:schemeClr val="hlink"/>
                </a:solidFill>
                <a:latin typeface="Raleway"/>
                <a:ea typeface="Raleway"/>
                <a:cs typeface="Raleway"/>
                <a:sym typeface="Raleway"/>
              </a:rPr>
              <a:t> take action</a:t>
            </a:r>
            <a:endParaRPr/>
          </a:p>
        </p:txBody>
      </p:sp>
      <p:sp>
        <p:nvSpPr>
          <p:cNvPr id="215" name="Google Shape;215;p15"/>
          <p:cNvSpPr txBox="1"/>
          <p:nvPr/>
        </p:nvSpPr>
        <p:spPr>
          <a:xfrm>
            <a:off x="3193801" y="4435959"/>
            <a:ext cx="15741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M</a:t>
            </a:r>
            <a:r>
              <a:rPr lang="en" sz="1300">
                <a:solidFill>
                  <a:schemeClr val="hlink"/>
                </a:solidFill>
                <a:latin typeface="Raleway"/>
                <a:ea typeface="Raleway"/>
                <a:cs typeface="Raleway"/>
                <a:sym typeface="Raleway"/>
              </a:rPr>
              <a:t>otivated to talk about your issue </a:t>
            </a:r>
            <a:r>
              <a:rPr lang="en" sz="1300">
                <a:solidFill>
                  <a:schemeClr val="hlink"/>
                </a:solidFill>
                <a:latin typeface="Raleway"/>
                <a:ea typeface="Raleway"/>
                <a:cs typeface="Raleway"/>
                <a:sym typeface="Raleway"/>
              </a:rPr>
              <a:t>with</a:t>
            </a:r>
            <a:r>
              <a:rPr lang="en" sz="1300">
                <a:solidFill>
                  <a:schemeClr val="hlink"/>
                </a:solidFill>
                <a:latin typeface="Raleway"/>
                <a:ea typeface="Raleway"/>
                <a:cs typeface="Raleway"/>
                <a:sym typeface="Raleway"/>
              </a:rPr>
              <a:t> others</a:t>
            </a:r>
            <a:endParaRPr/>
          </a:p>
        </p:txBody>
      </p:sp>
      <p:sp>
        <p:nvSpPr>
          <p:cNvPr id="216" name="Google Shape;216;p15"/>
          <p:cNvSpPr txBox="1"/>
          <p:nvPr/>
        </p:nvSpPr>
        <p:spPr>
          <a:xfrm>
            <a:off x="1181704" y="4435959"/>
            <a:ext cx="1681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300">
                <a:solidFill>
                  <a:schemeClr val="hlink"/>
                </a:solidFill>
                <a:latin typeface="Raleway"/>
                <a:ea typeface="Raleway"/>
                <a:cs typeface="Raleway"/>
                <a:sym typeface="Raleway"/>
              </a:rPr>
              <a:t>Better informed about your issue</a:t>
            </a:r>
            <a:endParaRPr/>
          </a:p>
        </p:txBody>
      </p:sp>
      <p:sp>
        <p:nvSpPr>
          <p:cNvPr id="217" name="Google Shape;217;p15"/>
          <p:cNvSpPr/>
          <p:nvPr/>
        </p:nvSpPr>
        <p:spPr>
          <a:xfrm>
            <a:off x="1445430" y="3282642"/>
            <a:ext cx="1162200" cy="11622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a:off x="3399801" y="3282642"/>
            <a:ext cx="1162200" cy="11622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5385897" y="3282642"/>
            <a:ext cx="1162200" cy="11622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15"/>
          <p:cNvPicPr preferRelativeResize="0"/>
          <p:nvPr/>
        </p:nvPicPr>
        <p:blipFill>
          <a:blip r:embed="rId4">
            <a:alphaModFix/>
          </a:blip>
          <a:stretch>
            <a:fillRect/>
          </a:stretch>
        </p:blipFill>
        <p:spPr>
          <a:xfrm>
            <a:off x="5628433" y="3513892"/>
            <a:ext cx="698790" cy="689715"/>
          </a:xfrm>
          <a:prstGeom prst="rect">
            <a:avLst/>
          </a:prstGeom>
          <a:noFill/>
          <a:ln>
            <a:noFill/>
          </a:ln>
        </p:spPr>
      </p:pic>
      <p:pic>
        <p:nvPicPr>
          <p:cNvPr id="221" name="Google Shape;221;p15"/>
          <p:cNvPicPr preferRelativeResize="0"/>
          <p:nvPr/>
        </p:nvPicPr>
        <p:blipFill>
          <a:blip r:embed="rId5">
            <a:alphaModFix/>
          </a:blip>
          <a:stretch>
            <a:fillRect/>
          </a:stretch>
        </p:blipFill>
        <p:spPr>
          <a:xfrm>
            <a:off x="1671862" y="3544879"/>
            <a:ext cx="698775" cy="631771"/>
          </a:xfrm>
          <a:prstGeom prst="rect">
            <a:avLst/>
          </a:prstGeom>
          <a:noFill/>
          <a:ln>
            <a:noFill/>
          </a:ln>
        </p:spPr>
      </p:pic>
      <p:pic>
        <p:nvPicPr>
          <p:cNvPr id="222" name="Google Shape;222;p15"/>
          <p:cNvPicPr preferRelativeResize="0"/>
          <p:nvPr/>
        </p:nvPicPr>
        <p:blipFill>
          <a:blip r:embed="rId6">
            <a:alphaModFix/>
          </a:blip>
          <a:stretch>
            <a:fillRect/>
          </a:stretch>
        </p:blipFill>
        <p:spPr>
          <a:xfrm>
            <a:off x="3652296" y="3507635"/>
            <a:ext cx="640080" cy="682752"/>
          </a:xfrm>
          <a:prstGeom prst="rect">
            <a:avLst/>
          </a:prstGeom>
          <a:noFill/>
          <a:ln>
            <a:noFill/>
          </a:ln>
        </p:spPr>
      </p:pic>
      <p:pic>
        <p:nvPicPr>
          <p:cNvPr id="223" name="Google Shape;223;p15"/>
          <p:cNvPicPr preferRelativeResize="0"/>
          <p:nvPr/>
        </p:nvPicPr>
        <p:blipFill rotWithShape="1">
          <a:blip r:embed="rId7">
            <a:alphaModFix/>
          </a:blip>
          <a:srcRect b="49989" l="0" r="10" t="0"/>
          <a:stretch/>
        </p:blipFill>
        <p:spPr>
          <a:xfrm flipH="1" rot="10800000">
            <a:off x="5863001" y="2660967"/>
            <a:ext cx="207625" cy="567400"/>
          </a:xfrm>
          <a:prstGeom prst="rect">
            <a:avLst/>
          </a:prstGeom>
          <a:noFill/>
          <a:ln>
            <a:noFill/>
          </a:ln>
        </p:spPr>
      </p:pic>
      <p:pic>
        <p:nvPicPr>
          <p:cNvPr id="224" name="Google Shape;224;p15"/>
          <p:cNvPicPr preferRelativeResize="0"/>
          <p:nvPr/>
        </p:nvPicPr>
        <p:blipFill rotWithShape="1">
          <a:blip r:embed="rId8">
            <a:alphaModFix/>
          </a:blip>
          <a:srcRect b="0" l="0" r="27938" t="0"/>
          <a:stretch/>
        </p:blipFill>
        <p:spPr>
          <a:xfrm>
            <a:off x="4079575" y="2612625"/>
            <a:ext cx="1940074" cy="200100"/>
          </a:xfrm>
          <a:prstGeom prst="rect">
            <a:avLst/>
          </a:prstGeom>
          <a:noFill/>
          <a:ln>
            <a:noFill/>
          </a:ln>
        </p:spPr>
      </p:pic>
      <p:pic>
        <p:nvPicPr>
          <p:cNvPr id="225" name="Google Shape;225;p15"/>
          <p:cNvPicPr preferRelativeResize="0"/>
          <p:nvPr/>
        </p:nvPicPr>
        <p:blipFill rotWithShape="1">
          <a:blip r:embed="rId7">
            <a:alphaModFix/>
          </a:blip>
          <a:srcRect b="48728" l="0" r="10" t="0"/>
          <a:stretch/>
        </p:blipFill>
        <p:spPr>
          <a:xfrm flipH="1" rot="10800000">
            <a:off x="3871950" y="2646667"/>
            <a:ext cx="207625" cy="581700"/>
          </a:xfrm>
          <a:prstGeom prst="rect">
            <a:avLst/>
          </a:prstGeom>
          <a:noFill/>
          <a:ln>
            <a:noFill/>
          </a:ln>
        </p:spPr>
      </p:pic>
      <p:pic>
        <p:nvPicPr>
          <p:cNvPr id="226" name="Google Shape;226;p15"/>
          <p:cNvPicPr preferRelativeResize="0"/>
          <p:nvPr/>
        </p:nvPicPr>
        <p:blipFill rotWithShape="1">
          <a:blip r:embed="rId7">
            <a:alphaModFix/>
          </a:blip>
          <a:srcRect b="48728" l="0" r="10" t="0"/>
          <a:stretch/>
        </p:blipFill>
        <p:spPr>
          <a:xfrm flipH="1" rot="10800000">
            <a:off x="1903662" y="2646667"/>
            <a:ext cx="207625" cy="581700"/>
          </a:xfrm>
          <a:prstGeom prst="rect">
            <a:avLst/>
          </a:prstGeom>
          <a:noFill/>
          <a:ln>
            <a:noFill/>
          </a:ln>
        </p:spPr>
      </p:pic>
      <p:pic>
        <p:nvPicPr>
          <p:cNvPr id="227" name="Google Shape;227;p15"/>
          <p:cNvPicPr preferRelativeResize="0"/>
          <p:nvPr/>
        </p:nvPicPr>
        <p:blipFill rotWithShape="1">
          <a:blip r:embed="rId8">
            <a:alphaModFix/>
          </a:blip>
          <a:srcRect b="0" l="19405" r="7419" t="0"/>
          <a:stretch/>
        </p:blipFill>
        <p:spPr>
          <a:xfrm>
            <a:off x="1953997" y="2612625"/>
            <a:ext cx="1970149" cy="200100"/>
          </a:xfrm>
          <a:prstGeom prst="rect">
            <a:avLst/>
          </a:prstGeom>
          <a:noFill/>
          <a:ln>
            <a:noFill/>
          </a:ln>
        </p:spPr>
      </p:pic>
      <p:sp>
        <p:nvSpPr>
          <p:cNvPr id="228" name="Google Shape;228;p15"/>
          <p:cNvSpPr/>
          <p:nvPr/>
        </p:nvSpPr>
        <p:spPr>
          <a:xfrm>
            <a:off x="3179125" y="2525917"/>
            <a:ext cx="1617000" cy="341400"/>
          </a:xfrm>
          <a:prstGeom prst="rect">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txBox="1"/>
          <p:nvPr>
            <p:ph type="title"/>
          </p:nvPr>
        </p:nvSpPr>
        <p:spPr>
          <a:xfrm>
            <a:off x="3276600" y="2571367"/>
            <a:ext cx="1519500" cy="235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1700">
                <a:solidFill>
                  <a:schemeClr val="lt1"/>
                </a:solidFill>
              </a:rPr>
              <a:t>Audience is …</a:t>
            </a:r>
            <a:endParaRPr sz="17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