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charts/chart2.xml" ContentType="application/vnd.openxmlformats-officedocument.drawingml.chart+xml"/>
  <Override PartName="/ppt/notesSlides/notesSlide6.xml" ContentType="application/vnd.openxmlformats-officedocument.presentationml.notesSlide+xml"/>
  <Override PartName="/ppt/charts/chart3.xml" ContentType="application/vnd.openxmlformats-officedocument.drawingml.chart+xml"/>
  <Override PartName="/ppt/notesSlides/notesSlide7.xml" ContentType="application/vnd.openxmlformats-officedocument.presentationml.notesSlide+xml"/>
  <Override PartName="/ppt/charts/chart4.xml" ContentType="application/vnd.openxmlformats-officedocument.drawingml.chart+xml"/>
  <Override PartName="/ppt/notesSlides/notesSlide8.xml" ContentType="application/vnd.openxmlformats-officedocument.presentationml.notesSlide+xml"/>
  <Override PartName="/ppt/charts/chart5.xml" ContentType="application/vnd.openxmlformats-officedocument.drawingml.chart+xml"/>
  <Override PartName="/ppt/notesSlides/notesSlide9.xml" ContentType="application/vnd.openxmlformats-officedocument.presentationml.notesSlide+xml"/>
  <Override PartName="/ppt/charts/chart6.xml" ContentType="application/vnd.openxmlformats-officedocument.drawingml.chart+xml"/>
  <Override PartName="/ppt/notesSlides/notesSlide10.xml" ContentType="application/vnd.openxmlformats-officedocument.presentationml.notesSlide+xml"/>
  <Override PartName="/ppt/charts/chart7.xml" ContentType="application/vnd.openxmlformats-officedocument.drawingml.chart+xml"/>
  <Override PartName="/ppt/notesSlides/notesSlide11.xml" ContentType="application/vnd.openxmlformats-officedocument.presentationml.notesSlide+xml"/>
  <Override PartName="/ppt/charts/chart8.xml" ContentType="application/vnd.openxmlformats-officedocument.drawingml.chart+xml"/>
  <Override PartName="/ppt/notesSlides/notesSlide12.xml" ContentType="application/vnd.openxmlformats-officedocument.presentationml.notesSlide+xml"/>
  <Override PartName="/ppt/charts/chart9.xml" ContentType="application/vnd.openxmlformats-officedocument.drawingml.chart+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23" r:id="rId1"/>
  </p:sldMasterIdLst>
  <p:notesMasterIdLst>
    <p:notesMasterId r:id="rId16"/>
  </p:notesMasterIdLst>
  <p:handoutMasterIdLst>
    <p:handoutMasterId r:id="rId17"/>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81813" cy="9296400"/>
  <p:defaultTextStyle>
    <a:defPPr>
      <a:defRPr lang="en-US"/>
    </a:defPPr>
    <a:lvl1pPr algn="l" rtl="0" fontAlgn="base">
      <a:spcBef>
        <a:spcPct val="0"/>
      </a:spcBef>
      <a:spcAft>
        <a:spcPct val="0"/>
      </a:spcAft>
      <a:defRPr sz="2400" kern="1200">
        <a:solidFill>
          <a:schemeClr val="tx1"/>
        </a:solidFill>
        <a:latin typeface="Arial" charset="0"/>
        <a:ea typeface="ＭＳ Ｐゴシック"/>
        <a:cs typeface="ＭＳ Ｐゴシック"/>
      </a:defRPr>
    </a:lvl1pPr>
    <a:lvl2pPr marL="457200" algn="l" rtl="0" fontAlgn="base">
      <a:spcBef>
        <a:spcPct val="0"/>
      </a:spcBef>
      <a:spcAft>
        <a:spcPct val="0"/>
      </a:spcAft>
      <a:defRPr sz="2400" kern="1200">
        <a:solidFill>
          <a:schemeClr val="tx1"/>
        </a:solidFill>
        <a:latin typeface="Arial" charset="0"/>
        <a:ea typeface="ＭＳ Ｐゴシック"/>
        <a:cs typeface="ＭＳ Ｐゴシック"/>
      </a:defRPr>
    </a:lvl2pPr>
    <a:lvl3pPr marL="914400" algn="l" rtl="0" fontAlgn="base">
      <a:spcBef>
        <a:spcPct val="0"/>
      </a:spcBef>
      <a:spcAft>
        <a:spcPct val="0"/>
      </a:spcAft>
      <a:defRPr sz="2400" kern="1200">
        <a:solidFill>
          <a:schemeClr val="tx1"/>
        </a:solidFill>
        <a:latin typeface="Arial" charset="0"/>
        <a:ea typeface="ＭＳ Ｐゴシック"/>
        <a:cs typeface="ＭＳ Ｐゴシック"/>
      </a:defRPr>
    </a:lvl3pPr>
    <a:lvl4pPr marL="1371600" algn="l" rtl="0" fontAlgn="base">
      <a:spcBef>
        <a:spcPct val="0"/>
      </a:spcBef>
      <a:spcAft>
        <a:spcPct val="0"/>
      </a:spcAft>
      <a:defRPr sz="2400" kern="1200">
        <a:solidFill>
          <a:schemeClr val="tx1"/>
        </a:solidFill>
        <a:latin typeface="Arial" charset="0"/>
        <a:ea typeface="ＭＳ Ｐゴシック"/>
        <a:cs typeface="ＭＳ Ｐゴシック"/>
      </a:defRPr>
    </a:lvl4pPr>
    <a:lvl5pPr marL="1828800" algn="l" rtl="0" fontAlgn="base">
      <a:spcBef>
        <a:spcPct val="0"/>
      </a:spcBef>
      <a:spcAft>
        <a:spcPct val="0"/>
      </a:spcAft>
      <a:defRPr sz="2400" kern="1200">
        <a:solidFill>
          <a:schemeClr val="tx1"/>
        </a:solidFill>
        <a:latin typeface="Arial" charset="0"/>
        <a:ea typeface="ＭＳ Ｐゴシック"/>
        <a:cs typeface="ＭＳ Ｐゴシック"/>
      </a:defRPr>
    </a:lvl5pPr>
    <a:lvl6pPr marL="2286000" algn="l" defTabSz="914400" rtl="0" eaLnBrk="1" latinLnBrk="0" hangingPunct="1">
      <a:defRPr sz="2400" kern="1200">
        <a:solidFill>
          <a:schemeClr val="tx1"/>
        </a:solidFill>
        <a:latin typeface="Arial" charset="0"/>
        <a:ea typeface="ＭＳ Ｐゴシック"/>
        <a:cs typeface="ＭＳ Ｐゴシック"/>
      </a:defRPr>
    </a:lvl6pPr>
    <a:lvl7pPr marL="2743200" algn="l" defTabSz="914400" rtl="0" eaLnBrk="1" latinLnBrk="0" hangingPunct="1">
      <a:defRPr sz="2400" kern="1200">
        <a:solidFill>
          <a:schemeClr val="tx1"/>
        </a:solidFill>
        <a:latin typeface="Arial" charset="0"/>
        <a:ea typeface="ＭＳ Ｐゴシック"/>
        <a:cs typeface="ＭＳ Ｐゴシック"/>
      </a:defRPr>
    </a:lvl7pPr>
    <a:lvl8pPr marL="3200400" algn="l" defTabSz="914400" rtl="0" eaLnBrk="1" latinLnBrk="0" hangingPunct="1">
      <a:defRPr sz="2400" kern="1200">
        <a:solidFill>
          <a:schemeClr val="tx1"/>
        </a:solidFill>
        <a:latin typeface="Arial" charset="0"/>
        <a:ea typeface="ＭＳ Ｐゴシック"/>
        <a:cs typeface="ＭＳ Ｐゴシック"/>
      </a:defRPr>
    </a:lvl8pPr>
    <a:lvl9pPr marL="3657600" algn="l" defTabSz="914400" rtl="0" eaLnBrk="1" latinLnBrk="0" hangingPunct="1">
      <a:defRPr sz="2400" kern="1200">
        <a:solidFill>
          <a:schemeClr val="tx1"/>
        </a:solidFill>
        <a:latin typeface="Arial" charset="0"/>
        <a:ea typeface="ＭＳ Ｐゴシック"/>
        <a:cs typeface="ＭＳ Ｐゴシック"/>
      </a:defRPr>
    </a:lvl9pPr>
  </p:defaultTextStyle>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6D1F"/>
    <a:srgbClr val="2375BB"/>
    <a:srgbClr val="339966"/>
    <a:srgbClr val="D59F0F"/>
    <a:srgbClr val="A49A00"/>
    <a:srgbClr val="00467F"/>
    <a:srgbClr val="19FE63"/>
    <a:srgbClr val="00FFFE"/>
    <a:srgbClr val="FF17F5"/>
    <a:srgbClr val="7AAD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71" autoAdjust="0"/>
    <p:restoredTop sz="90651" autoAdjust="0"/>
  </p:normalViewPr>
  <p:slideViewPr>
    <p:cSldViewPr>
      <p:cViewPr>
        <p:scale>
          <a:sx n="100" d="100"/>
          <a:sy n="100" d="100"/>
        </p:scale>
        <p:origin x="-198" y="42"/>
      </p:cViewPr>
      <p:guideLst>
        <p:guide orient="horz" pos="1536"/>
        <p:guide pos="576"/>
      </p:guideLst>
    </p:cSldViewPr>
  </p:slideViewPr>
  <p:outlineViewPr>
    <p:cViewPr>
      <p:scale>
        <a:sx n="33" d="100"/>
        <a:sy n="33" d="100"/>
      </p:scale>
      <p:origin x="0" y="2226"/>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5" d="100"/>
          <a:sy n="105" d="100"/>
        </p:scale>
        <p:origin x="-2536" y="-120"/>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037593984962405E-2"/>
          <c:y val="2.3404255319148935E-2"/>
          <c:w val="0.97368421052631582"/>
          <c:h val="0.7531914893617021"/>
        </c:manualLayout>
      </c:layout>
      <c:barChart>
        <c:barDir val="col"/>
        <c:grouping val="clustered"/>
        <c:varyColors val="0"/>
        <c:ser>
          <c:idx val="1"/>
          <c:order val="0"/>
          <c:tx>
            <c:strRef>
              <c:f>Sheet1!$A$2</c:f>
              <c:strCache>
                <c:ptCount val="1"/>
                <c:pt idx="0">
                  <c:v>Ages 35-39</c:v>
                </c:pt>
              </c:strCache>
            </c:strRef>
          </c:tx>
          <c:spPr>
            <a:solidFill>
              <a:schemeClr val="tx2"/>
            </a:solidFill>
            <a:ln w="12347">
              <a:solidFill>
                <a:schemeClr val="tx1"/>
              </a:solidFill>
              <a:prstDash val="solid"/>
            </a:ln>
          </c:spPr>
          <c:invertIfNegative val="0"/>
          <c:dLbls>
            <c:spPr>
              <a:noFill/>
              <a:ln w="24695">
                <a:noFill/>
              </a:ln>
            </c:spPr>
            <c:txPr>
              <a:bodyPr/>
              <a:lstStyle/>
              <a:p>
                <a:pPr>
                  <a:defRPr sz="1069"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Sheet1!$B$1:$H$1</c:f>
              <c:strCache>
                <c:ptCount val="7"/>
                <c:pt idx="0">
                  <c:v>Somalia 2006</c:v>
                </c:pt>
                <c:pt idx="1">
                  <c:v>Egypt 2008</c:v>
                </c:pt>
                <c:pt idx="2">
                  <c:v>Gambia 2005-06</c:v>
                </c:pt>
                <c:pt idx="3">
                  <c:v>Ethiopia 2005</c:v>
                </c:pt>
                <c:pt idx="4">
                  <c:v>Côte d'Ivoire 2012</c:v>
                </c:pt>
                <c:pt idx="5">
                  <c:v>Kenya 2008-09</c:v>
                </c:pt>
                <c:pt idx="6">
                  <c:v>Tanzania 2010</c:v>
                </c:pt>
              </c:strCache>
            </c:strRef>
          </c:cat>
          <c:val>
            <c:numRef>
              <c:f>Sheet1!$B$2:$H$2</c:f>
              <c:numCache>
                <c:formatCode>General</c:formatCode>
                <c:ptCount val="7"/>
                <c:pt idx="0">
                  <c:v>99</c:v>
                </c:pt>
                <c:pt idx="1">
                  <c:v>96</c:v>
                </c:pt>
                <c:pt idx="2">
                  <c:v>80</c:v>
                </c:pt>
                <c:pt idx="3">
                  <c:v>81</c:v>
                </c:pt>
                <c:pt idx="4">
                  <c:v>45</c:v>
                </c:pt>
                <c:pt idx="5">
                  <c:v>35</c:v>
                </c:pt>
                <c:pt idx="6" formatCode="0">
                  <c:v>21.6</c:v>
                </c:pt>
              </c:numCache>
            </c:numRef>
          </c:val>
        </c:ser>
        <c:ser>
          <c:idx val="2"/>
          <c:order val="1"/>
          <c:tx>
            <c:strRef>
              <c:f>Sheet1!$A$3</c:f>
              <c:strCache>
                <c:ptCount val="1"/>
                <c:pt idx="0">
                  <c:v>Ages 15-19</c:v>
                </c:pt>
              </c:strCache>
            </c:strRef>
          </c:tx>
          <c:spPr>
            <a:solidFill>
              <a:schemeClr val="tx2">
                <a:lumMod val="20000"/>
                <a:lumOff val="80000"/>
              </a:schemeClr>
            </a:solidFill>
            <a:ln w="12347">
              <a:solidFill>
                <a:schemeClr val="tx1"/>
              </a:solidFill>
              <a:prstDash val="solid"/>
            </a:ln>
          </c:spPr>
          <c:invertIfNegative val="0"/>
          <c:dLbls>
            <c:spPr>
              <a:noFill/>
              <a:ln w="24695">
                <a:noFill/>
              </a:ln>
            </c:spPr>
            <c:txPr>
              <a:bodyPr/>
              <a:lstStyle/>
              <a:p>
                <a:pPr>
                  <a:defRPr sz="1069"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Sheet1!$B$1:$H$1</c:f>
              <c:strCache>
                <c:ptCount val="7"/>
                <c:pt idx="0">
                  <c:v>Somalia 2006</c:v>
                </c:pt>
                <c:pt idx="1">
                  <c:v>Egypt 2008</c:v>
                </c:pt>
                <c:pt idx="2">
                  <c:v>Gambia 2005-06</c:v>
                </c:pt>
                <c:pt idx="3">
                  <c:v>Ethiopia 2005</c:v>
                </c:pt>
                <c:pt idx="4">
                  <c:v>Côte d'Ivoire 2012</c:v>
                </c:pt>
                <c:pt idx="5">
                  <c:v>Kenya 2008-09</c:v>
                </c:pt>
                <c:pt idx="6">
                  <c:v>Tanzania 2010</c:v>
                </c:pt>
              </c:strCache>
            </c:strRef>
          </c:cat>
          <c:val>
            <c:numRef>
              <c:f>Sheet1!$B$3:$H$3</c:f>
              <c:numCache>
                <c:formatCode>General</c:formatCode>
                <c:ptCount val="7"/>
                <c:pt idx="0">
                  <c:v>97</c:v>
                </c:pt>
                <c:pt idx="1">
                  <c:v>81</c:v>
                </c:pt>
                <c:pt idx="2">
                  <c:v>80</c:v>
                </c:pt>
                <c:pt idx="3">
                  <c:v>62</c:v>
                </c:pt>
                <c:pt idx="4">
                  <c:v>31</c:v>
                </c:pt>
                <c:pt idx="5">
                  <c:v>15</c:v>
                </c:pt>
                <c:pt idx="6" formatCode="0">
                  <c:v>7.1</c:v>
                </c:pt>
              </c:numCache>
            </c:numRef>
          </c:val>
        </c:ser>
        <c:dLbls>
          <c:showLegendKey val="0"/>
          <c:showVal val="1"/>
          <c:showCatName val="0"/>
          <c:showSerName val="0"/>
          <c:showPercent val="0"/>
          <c:showBubbleSize val="0"/>
        </c:dLbls>
        <c:gapWidth val="150"/>
        <c:axId val="32605312"/>
        <c:axId val="32606848"/>
      </c:barChart>
      <c:catAx>
        <c:axId val="32605312"/>
        <c:scaling>
          <c:orientation val="minMax"/>
        </c:scaling>
        <c:delete val="0"/>
        <c:axPos val="b"/>
        <c:numFmt formatCode="General" sourceLinked="1"/>
        <c:majorTickMark val="none"/>
        <c:minorTickMark val="none"/>
        <c:tickLblPos val="nextTo"/>
        <c:spPr>
          <a:ln w="3087">
            <a:solidFill>
              <a:schemeClr val="tx1"/>
            </a:solidFill>
            <a:prstDash val="solid"/>
          </a:ln>
        </c:spPr>
        <c:txPr>
          <a:bodyPr rot="0" vert="horz"/>
          <a:lstStyle/>
          <a:p>
            <a:pPr>
              <a:defRPr sz="1053" b="1" i="0" u="none" strike="noStrike" baseline="0">
                <a:solidFill>
                  <a:schemeClr val="tx1"/>
                </a:solidFill>
                <a:latin typeface="Arial"/>
                <a:ea typeface="Arial"/>
                <a:cs typeface="Arial"/>
              </a:defRPr>
            </a:pPr>
            <a:endParaRPr lang="en-US"/>
          </a:p>
        </c:txPr>
        <c:crossAx val="32606848"/>
        <c:crosses val="autoZero"/>
        <c:auto val="1"/>
        <c:lblAlgn val="ctr"/>
        <c:lblOffset val="100"/>
        <c:tickLblSkip val="1"/>
        <c:tickMarkSkip val="1"/>
        <c:noMultiLvlLbl val="0"/>
      </c:catAx>
      <c:valAx>
        <c:axId val="32606848"/>
        <c:scaling>
          <c:orientation val="minMax"/>
        </c:scaling>
        <c:delete val="1"/>
        <c:axPos val="l"/>
        <c:numFmt formatCode="General" sourceLinked="1"/>
        <c:majorTickMark val="out"/>
        <c:minorTickMark val="none"/>
        <c:tickLblPos val="nextTo"/>
        <c:crossAx val="32605312"/>
        <c:crosses val="autoZero"/>
        <c:crossBetween val="between"/>
      </c:valAx>
      <c:spPr>
        <a:noFill/>
        <a:ln w="24695">
          <a:noFill/>
        </a:ln>
      </c:spPr>
    </c:plotArea>
    <c:legend>
      <c:legendPos val="b"/>
      <c:layout>
        <c:manualLayout>
          <c:xMode val="edge"/>
          <c:yMode val="edge"/>
          <c:x val="1.2531328320802004E-3"/>
          <c:y val="0.94042553191489364"/>
          <c:w val="0.26691729323308272"/>
          <c:h val="5.3191489361702128E-2"/>
        </c:manualLayout>
      </c:layout>
      <c:overlay val="0"/>
      <c:spPr>
        <a:noFill/>
        <a:ln w="24695">
          <a:noFill/>
        </a:ln>
      </c:spPr>
      <c:txPr>
        <a:bodyPr/>
        <a:lstStyle/>
        <a:p>
          <a:pPr>
            <a:defRPr sz="1069" b="0"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1361" b="1" i="0" u="none" strike="noStrike" baseline="0">
          <a:solidFill>
            <a:schemeClr val="tx1"/>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037593984962405E-2"/>
          <c:y val="2.553191489361702E-2"/>
          <c:w val="0.97243107769423553"/>
          <c:h val="0.69787234042553192"/>
        </c:manualLayout>
      </c:layout>
      <c:barChart>
        <c:barDir val="col"/>
        <c:grouping val="clustered"/>
        <c:varyColors val="0"/>
        <c:ser>
          <c:idx val="1"/>
          <c:order val="0"/>
          <c:tx>
            <c:strRef>
              <c:f>Sheet1!$A$2</c:f>
              <c:strCache>
                <c:ptCount val="1"/>
                <c:pt idx="0">
                  <c:v>Urban</c:v>
                </c:pt>
              </c:strCache>
            </c:strRef>
          </c:tx>
          <c:spPr>
            <a:solidFill>
              <a:schemeClr val="tx2"/>
            </a:solidFill>
            <a:ln w="12042">
              <a:solidFill>
                <a:schemeClr val="tx1"/>
              </a:solidFill>
              <a:prstDash val="solid"/>
            </a:ln>
          </c:spPr>
          <c:invertIfNegative val="0"/>
          <c:dLbls>
            <c:spPr>
              <a:noFill/>
              <a:ln w="24084">
                <a:noFill/>
              </a:ln>
            </c:spPr>
            <c:txPr>
              <a:bodyPr/>
              <a:lstStyle/>
              <a:p>
                <a:pPr>
                  <a:defRPr sz="1043"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Sheet1!$B$1:$I$1</c:f>
              <c:strCache>
                <c:ptCount val="8"/>
                <c:pt idx="0">
                  <c:v>Sierra Leone 2010</c:v>
                </c:pt>
                <c:pt idx="1">
                  <c:v>Djibouti 2006</c:v>
                </c:pt>
                <c:pt idx="2">
                  <c:v>Mali 2006</c:v>
                </c:pt>
                <c:pt idx="3">
                  <c:v>Burkina Faso 2010</c:v>
                </c:pt>
                <c:pt idx="4">
                  <c:v>Guinea-Bissau 2006</c:v>
                </c:pt>
                <c:pt idx="5">
                  <c:v>Senegal 2010-11</c:v>
                </c:pt>
                <c:pt idx="6">
                  <c:v>Nigeria 2008</c:v>
                </c:pt>
                <c:pt idx="7">
                  <c:v>Tanzania 2010</c:v>
                </c:pt>
              </c:strCache>
            </c:strRef>
          </c:cat>
          <c:val>
            <c:numRef>
              <c:f>Sheet1!$B$2:$I$2</c:f>
              <c:numCache>
                <c:formatCode>General</c:formatCode>
                <c:ptCount val="8"/>
                <c:pt idx="0">
                  <c:v>81</c:v>
                </c:pt>
                <c:pt idx="1">
                  <c:v>93</c:v>
                </c:pt>
                <c:pt idx="2">
                  <c:v>81</c:v>
                </c:pt>
                <c:pt idx="3">
                  <c:v>69</c:v>
                </c:pt>
                <c:pt idx="4">
                  <c:v>39</c:v>
                </c:pt>
                <c:pt idx="5" formatCode="0">
                  <c:v>23.4</c:v>
                </c:pt>
                <c:pt idx="6">
                  <c:v>37</c:v>
                </c:pt>
                <c:pt idx="7" formatCode="0">
                  <c:v>7.8</c:v>
                </c:pt>
              </c:numCache>
            </c:numRef>
          </c:val>
        </c:ser>
        <c:ser>
          <c:idx val="2"/>
          <c:order val="1"/>
          <c:tx>
            <c:strRef>
              <c:f>Sheet1!$A$3</c:f>
              <c:strCache>
                <c:ptCount val="1"/>
                <c:pt idx="0">
                  <c:v>Rural</c:v>
                </c:pt>
              </c:strCache>
            </c:strRef>
          </c:tx>
          <c:spPr>
            <a:solidFill>
              <a:schemeClr val="tx2">
                <a:lumMod val="20000"/>
                <a:lumOff val="80000"/>
              </a:schemeClr>
            </a:solidFill>
            <a:ln w="12042">
              <a:solidFill>
                <a:schemeClr val="tx1"/>
              </a:solidFill>
              <a:prstDash val="solid"/>
            </a:ln>
          </c:spPr>
          <c:invertIfNegative val="0"/>
          <c:dLbls>
            <c:spPr>
              <a:noFill/>
              <a:ln w="24084">
                <a:noFill/>
              </a:ln>
            </c:spPr>
            <c:txPr>
              <a:bodyPr/>
              <a:lstStyle/>
              <a:p>
                <a:pPr>
                  <a:defRPr sz="1043"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Sheet1!$B$1:$I$1</c:f>
              <c:strCache>
                <c:ptCount val="8"/>
                <c:pt idx="0">
                  <c:v>Sierra Leone 2010</c:v>
                </c:pt>
                <c:pt idx="1">
                  <c:v>Djibouti 2006</c:v>
                </c:pt>
                <c:pt idx="2">
                  <c:v>Mali 2006</c:v>
                </c:pt>
                <c:pt idx="3">
                  <c:v>Burkina Faso 2010</c:v>
                </c:pt>
                <c:pt idx="4">
                  <c:v>Guinea-Bissau 2006</c:v>
                </c:pt>
                <c:pt idx="5">
                  <c:v>Senegal 2010-11</c:v>
                </c:pt>
                <c:pt idx="6">
                  <c:v>Nigeria 2008</c:v>
                </c:pt>
                <c:pt idx="7">
                  <c:v>Tanzania 2010</c:v>
                </c:pt>
              </c:strCache>
            </c:strRef>
          </c:cat>
          <c:val>
            <c:numRef>
              <c:f>Sheet1!$B$3:$I$3</c:f>
              <c:numCache>
                <c:formatCode>General</c:formatCode>
                <c:ptCount val="8"/>
                <c:pt idx="0">
                  <c:v>92</c:v>
                </c:pt>
                <c:pt idx="1">
                  <c:v>96</c:v>
                </c:pt>
                <c:pt idx="2">
                  <c:v>87</c:v>
                </c:pt>
                <c:pt idx="3">
                  <c:v>78</c:v>
                </c:pt>
                <c:pt idx="4">
                  <c:v>48</c:v>
                </c:pt>
                <c:pt idx="5" formatCode="0">
                  <c:v>27.8</c:v>
                </c:pt>
                <c:pt idx="6">
                  <c:v>26</c:v>
                </c:pt>
                <c:pt idx="7" formatCode="0">
                  <c:v>17.3</c:v>
                </c:pt>
              </c:numCache>
            </c:numRef>
          </c:val>
        </c:ser>
        <c:dLbls>
          <c:showLegendKey val="0"/>
          <c:showVal val="1"/>
          <c:showCatName val="0"/>
          <c:showSerName val="0"/>
          <c:showPercent val="0"/>
          <c:showBubbleSize val="0"/>
        </c:dLbls>
        <c:gapWidth val="150"/>
        <c:axId val="33200768"/>
        <c:axId val="33218944"/>
      </c:barChart>
      <c:catAx>
        <c:axId val="33200768"/>
        <c:scaling>
          <c:orientation val="minMax"/>
        </c:scaling>
        <c:delete val="0"/>
        <c:axPos val="b"/>
        <c:numFmt formatCode="General" sourceLinked="1"/>
        <c:majorTickMark val="none"/>
        <c:minorTickMark val="none"/>
        <c:tickLblPos val="nextTo"/>
        <c:spPr>
          <a:ln w="3011">
            <a:solidFill>
              <a:schemeClr val="tx1"/>
            </a:solidFill>
            <a:prstDash val="solid"/>
          </a:ln>
        </c:spPr>
        <c:txPr>
          <a:bodyPr rot="0" vert="horz"/>
          <a:lstStyle/>
          <a:p>
            <a:pPr>
              <a:defRPr sz="1053" b="1" i="0" u="none" strike="noStrike" baseline="0">
                <a:solidFill>
                  <a:schemeClr val="tx1"/>
                </a:solidFill>
                <a:latin typeface="Arial"/>
                <a:ea typeface="Arial"/>
                <a:cs typeface="Arial"/>
              </a:defRPr>
            </a:pPr>
            <a:endParaRPr lang="en-US"/>
          </a:p>
        </c:txPr>
        <c:crossAx val="33218944"/>
        <c:crosses val="autoZero"/>
        <c:auto val="1"/>
        <c:lblAlgn val="ctr"/>
        <c:lblOffset val="100"/>
        <c:tickLblSkip val="1"/>
        <c:tickMarkSkip val="1"/>
        <c:noMultiLvlLbl val="0"/>
      </c:catAx>
      <c:valAx>
        <c:axId val="33218944"/>
        <c:scaling>
          <c:orientation val="minMax"/>
        </c:scaling>
        <c:delete val="1"/>
        <c:axPos val="l"/>
        <c:numFmt formatCode="General" sourceLinked="1"/>
        <c:majorTickMark val="out"/>
        <c:minorTickMark val="none"/>
        <c:tickLblPos val="nextTo"/>
        <c:crossAx val="33200768"/>
        <c:crosses val="autoZero"/>
        <c:crossBetween val="between"/>
      </c:valAx>
      <c:spPr>
        <a:noFill/>
        <a:ln w="24084">
          <a:noFill/>
        </a:ln>
      </c:spPr>
    </c:plotArea>
    <c:legend>
      <c:legendPos val="b"/>
      <c:layout>
        <c:manualLayout>
          <c:xMode val="edge"/>
          <c:yMode val="edge"/>
          <c:x val="1.2531328320802004E-2"/>
          <c:y val="0.94042553191489364"/>
          <c:w val="0.15914786967418545"/>
          <c:h val="5.3191489361702128E-2"/>
        </c:manualLayout>
      </c:layout>
      <c:overlay val="0"/>
      <c:spPr>
        <a:noFill/>
        <a:ln w="24084">
          <a:noFill/>
        </a:ln>
      </c:spPr>
      <c:txPr>
        <a:bodyPr/>
        <a:lstStyle/>
        <a:p>
          <a:pPr>
            <a:defRPr sz="1043" b="0"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1327" b="1" i="0" u="none" strike="noStrike" baseline="0">
          <a:solidFill>
            <a:schemeClr val="tx1"/>
          </a:solidFill>
          <a:latin typeface="Arial"/>
          <a:ea typeface="Arial"/>
          <a:cs typeface="Aria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3784461152882205E-2"/>
          <c:y val="2.3404255319148935E-2"/>
          <c:w val="0.97493734335839599"/>
          <c:h val="0.7531914893617021"/>
        </c:manualLayout>
      </c:layout>
      <c:barChart>
        <c:barDir val="col"/>
        <c:grouping val="clustered"/>
        <c:varyColors val="0"/>
        <c:ser>
          <c:idx val="1"/>
          <c:order val="0"/>
          <c:tx>
            <c:strRef>
              <c:f>Sheet1!$A$2</c:f>
              <c:strCache>
                <c:ptCount val="1"/>
                <c:pt idx="0">
                  <c:v>Lowest Region</c:v>
                </c:pt>
              </c:strCache>
            </c:strRef>
          </c:tx>
          <c:spPr>
            <a:solidFill>
              <a:schemeClr val="accent1"/>
            </a:solidFill>
            <a:ln w="12700">
              <a:solidFill>
                <a:schemeClr val="tx1"/>
              </a:solidFill>
              <a:prstDash val="solid"/>
            </a:ln>
          </c:spPr>
          <c:invertIfNegative val="0"/>
          <c:dLbls>
            <c:spPr>
              <a:noFill/>
              <a:ln w="25399">
                <a:noFill/>
              </a:ln>
            </c:spPr>
            <c:txPr>
              <a:bodyPr/>
              <a:lstStyle/>
              <a:p>
                <a:pPr>
                  <a:defRPr sz="11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Sheet1!$B$1:$G$1</c:f>
              <c:strCache>
                <c:ptCount val="6"/>
                <c:pt idx="0">
                  <c:v>Senegal 2010-11</c:v>
                </c:pt>
                <c:pt idx="1">
                  <c:v>Kenya 2008-09</c:v>
                </c:pt>
                <c:pt idx="2">
                  <c:v>Côte d'Ivoire 2012</c:v>
                </c:pt>
                <c:pt idx="3">
                  <c:v>Ethiopia 2005</c:v>
                </c:pt>
                <c:pt idx="4">
                  <c:v>Liberia 2007</c:v>
                </c:pt>
                <c:pt idx="5">
                  <c:v>Mauritania 2007</c:v>
                </c:pt>
              </c:strCache>
            </c:strRef>
          </c:cat>
          <c:val>
            <c:numRef>
              <c:f>Sheet1!$B$2:$G$2</c:f>
              <c:numCache>
                <c:formatCode>General</c:formatCode>
                <c:ptCount val="6"/>
                <c:pt idx="0" formatCode="0">
                  <c:v>0.5</c:v>
                </c:pt>
                <c:pt idx="1">
                  <c:v>1</c:v>
                </c:pt>
                <c:pt idx="2">
                  <c:v>13</c:v>
                </c:pt>
                <c:pt idx="3">
                  <c:v>27</c:v>
                </c:pt>
                <c:pt idx="4">
                  <c:v>1</c:v>
                </c:pt>
                <c:pt idx="5">
                  <c:v>27</c:v>
                </c:pt>
              </c:numCache>
            </c:numRef>
          </c:val>
        </c:ser>
        <c:ser>
          <c:idx val="2"/>
          <c:order val="1"/>
          <c:tx>
            <c:strRef>
              <c:f>Sheet1!$A$3</c:f>
              <c:strCache>
                <c:ptCount val="1"/>
                <c:pt idx="0">
                  <c:v>Highest Region</c:v>
                </c:pt>
              </c:strCache>
            </c:strRef>
          </c:tx>
          <c:spPr>
            <a:solidFill>
              <a:schemeClr val="accent2"/>
            </a:solidFill>
            <a:ln w="12700">
              <a:solidFill>
                <a:schemeClr val="tx1"/>
              </a:solidFill>
              <a:prstDash val="solid"/>
            </a:ln>
          </c:spPr>
          <c:invertIfNegative val="0"/>
          <c:dLbls>
            <c:spPr>
              <a:noFill/>
              <a:ln w="25399">
                <a:noFill/>
              </a:ln>
            </c:spPr>
            <c:txPr>
              <a:bodyPr/>
              <a:lstStyle/>
              <a:p>
                <a:pPr>
                  <a:defRPr sz="11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Sheet1!$B$1:$G$1</c:f>
              <c:strCache>
                <c:ptCount val="6"/>
                <c:pt idx="0">
                  <c:v>Senegal 2010-11</c:v>
                </c:pt>
                <c:pt idx="1">
                  <c:v>Kenya 2008-09</c:v>
                </c:pt>
                <c:pt idx="2">
                  <c:v>Côte d'Ivoire 2012</c:v>
                </c:pt>
                <c:pt idx="3">
                  <c:v>Ethiopia 2005</c:v>
                </c:pt>
                <c:pt idx="4">
                  <c:v>Liberia 2007</c:v>
                </c:pt>
                <c:pt idx="5">
                  <c:v>Mauritania 2007</c:v>
                </c:pt>
              </c:strCache>
            </c:strRef>
          </c:cat>
          <c:val>
            <c:numRef>
              <c:f>Sheet1!$B$3:$G$3</c:f>
              <c:numCache>
                <c:formatCode>General</c:formatCode>
                <c:ptCount val="6"/>
                <c:pt idx="0" formatCode="0">
                  <c:v>92</c:v>
                </c:pt>
                <c:pt idx="1">
                  <c:v>98</c:v>
                </c:pt>
                <c:pt idx="2">
                  <c:v>75</c:v>
                </c:pt>
                <c:pt idx="3">
                  <c:v>97</c:v>
                </c:pt>
                <c:pt idx="4">
                  <c:v>87</c:v>
                </c:pt>
                <c:pt idx="5">
                  <c:v>98</c:v>
                </c:pt>
              </c:numCache>
            </c:numRef>
          </c:val>
        </c:ser>
        <c:ser>
          <c:idx val="0"/>
          <c:order val="2"/>
          <c:tx>
            <c:strRef>
              <c:f>Sheet1!$A$4</c:f>
              <c:strCache>
                <c:ptCount val="1"/>
                <c:pt idx="0">
                  <c:v>National</c:v>
                </c:pt>
              </c:strCache>
            </c:strRef>
          </c:tx>
          <c:spPr>
            <a:solidFill>
              <a:srgbClr val="FF9900"/>
            </a:solidFill>
            <a:ln w="12700">
              <a:solidFill>
                <a:schemeClr val="tx1"/>
              </a:solidFill>
              <a:prstDash val="solid"/>
            </a:ln>
          </c:spPr>
          <c:invertIfNegative val="0"/>
          <c:dLbls>
            <c:spPr>
              <a:noFill/>
              <a:ln w="25399">
                <a:noFill/>
              </a:ln>
            </c:spPr>
            <c:txPr>
              <a:bodyPr/>
              <a:lstStyle/>
              <a:p>
                <a:pPr>
                  <a:defRPr sz="11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Sheet1!$B$1:$G$1</c:f>
              <c:strCache>
                <c:ptCount val="6"/>
                <c:pt idx="0">
                  <c:v>Senegal 2010-11</c:v>
                </c:pt>
                <c:pt idx="1">
                  <c:v>Kenya 2008-09</c:v>
                </c:pt>
                <c:pt idx="2">
                  <c:v>Côte d'Ivoire 2012</c:v>
                </c:pt>
                <c:pt idx="3">
                  <c:v>Ethiopia 2005</c:v>
                </c:pt>
                <c:pt idx="4">
                  <c:v>Liberia 2007</c:v>
                </c:pt>
                <c:pt idx="5">
                  <c:v>Mauritania 2007</c:v>
                </c:pt>
              </c:strCache>
            </c:strRef>
          </c:cat>
          <c:val>
            <c:numRef>
              <c:f>Sheet1!$B$4:$G$4</c:f>
              <c:numCache>
                <c:formatCode>General</c:formatCode>
                <c:ptCount val="6"/>
                <c:pt idx="0" formatCode="0">
                  <c:v>25.7</c:v>
                </c:pt>
                <c:pt idx="1">
                  <c:v>27</c:v>
                </c:pt>
                <c:pt idx="2">
                  <c:v>38</c:v>
                </c:pt>
                <c:pt idx="3">
                  <c:v>74</c:v>
                </c:pt>
                <c:pt idx="4">
                  <c:v>58</c:v>
                </c:pt>
                <c:pt idx="5">
                  <c:v>72</c:v>
                </c:pt>
              </c:numCache>
            </c:numRef>
          </c:val>
        </c:ser>
        <c:dLbls>
          <c:showLegendKey val="0"/>
          <c:showVal val="1"/>
          <c:showCatName val="0"/>
          <c:showSerName val="0"/>
          <c:showPercent val="0"/>
          <c:showBubbleSize val="0"/>
        </c:dLbls>
        <c:gapWidth val="150"/>
        <c:axId val="35718656"/>
        <c:axId val="35720192"/>
      </c:barChart>
      <c:catAx>
        <c:axId val="35718656"/>
        <c:scaling>
          <c:orientation val="minMax"/>
        </c:scaling>
        <c:delete val="0"/>
        <c:axPos val="b"/>
        <c:numFmt formatCode="General" sourceLinked="1"/>
        <c:majorTickMark val="none"/>
        <c:minorTickMark val="none"/>
        <c:tickLblPos val="nextTo"/>
        <c:spPr>
          <a:ln w="3175">
            <a:solidFill>
              <a:schemeClr val="tx1"/>
            </a:solidFill>
            <a:prstDash val="solid"/>
          </a:ln>
        </c:spPr>
        <c:txPr>
          <a:bodyPr rot="0" vert="horz"/>
          <a:lstStyle/>
          <a:p>
            <a:pPr>
              <a:defRPr sz="1053" b="1" i="0" u="none" strike="noStrike" baseline="0">
                <a:solidFill>
                  <a:schemeClr val="tx1"/>
                </a:solidFill>
                <a:latin typeface="Arial"/>
                <a:ea typeface="Arial"/>
                <a:cs typeface="Arial"/>
              </a:defRPr>
            </a:pPr>
            <a:endParaRPr lang="en-US"/>
          </a:p>
        </c:txPr>
        <c:crossAx val="35720192"/>
        <c:crosses val="autoZero"/>
        <c:auto val="1"/>
        <c:lblAlgn val="ctr"/>
        <c:lblOffset val="100"/>
        <c:tickLblSkip val="1"/>
        <c:tickMarkSkip val="1"/>
        <c:noMultiLvlLbl val="0"/>
      </c:catAx>
      <c:valAx>
        <c:axId val="35720192"/>
        <c:scaling>
          <c:orientation val="minMax"/>
        </c:scaling>
        <c:delete val="1"/>
        <c:axPos val="l"/>
        <c:numFmt formatCode="0" sourceLinked="1"/>
        <c:majorTickMark val="out"/>
        <c:minorTickMark val="none"/>
        <c:tickLblPos val="nextTo"/>
        <c:crossAx val="35718656"/>
        <c:crosses val="autoZero"/>
        <c:crossBetween val="between"/>
      </c:valAx>
      <c:spPr>
        <a:noFill/>
        <a:ln w="25399">
          <a:noFill/>
        </a:ln>
      </c:spPr>
    </c:plotArea>
    <c:legend>
      <c:legendPos val="b"/>
      <c:layout>
        <c:manualLayout>
          <c:xMode val="edge"/>
          <c:yMode val="edge"/>
          <c:x val="0"/>
          <c:y val="0.94680851063829785"/>
          <c:w val="0.42606516290726815"/>
          <c:h val="5.3191489361702128E-2"/>
        </c:manualLayout>
      </c:layout>
      <c:overlay val="0"/>
      <c:spPr>
        <a:noFill/>
        <a:ln w="25399">
          <a:noFill/>
        </a:ln>
      </c:spPr>
      <c:txPr>
        <a:bodyPr/>
        <a:lstStyle/>
        <a:p>
          <a:pPr>
            <a:defRPr sz="1100" b="0"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1400" b="1" i="0" u="none" strike="noStrike" baseline="0">
          <a:solidFill>
            <a:schemeClr val="tx1"/>
          </a:solidFill>
          <a:latin typeface="Arial"/>
          <a:ea typeface="Arial"/>
          <a:cs typeface="Aria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3784461152882205E-2"/>
          <c:y val="2.3404255319148935E-2"/>
          <c:w val="0.97493734335839599"/>
          <c:h val="0.7531914893617021"/>
        </c:manualLayout>
      </c:layout>
      <c:barChart>
        <c:barDir val="col"/>
        <c:grouping val="clustered"/>
        <c:varyColors val="0"/>
        <c:ser>
          <c:idx val="1"/>
          <c:order val="0"/>
          <c:tx>
            <c:strRef>
              <c:f>Sheet1!$A$2</c:f>
              <c:strCache>
                <c:ptCount val="1"/>
                <c:pt idx="0">
                  <c:v>Nicked, No Flesh Removed</c:v>
                </c:pt>
              </c:strCache>
            </c:strRef>
          </c:tx>
          <c:spPr>
            <a:solidFill>
              <a:schemeClr val="accent1"/>
            </a:solidFill>
            <a:ln w="12696">
              <a:solidFill>
                <a:schemeClr val="tx1"/>
              </a:solidFill>
              <a:prstDash val="solid"/>
            </a:ln>
          </c:spPr>
          <c:invertIfNegative val="0"/>
          <c:dLbls>
            <c:spPr>
              <a:noFill/>
              <a:ln w="25392">
                <a:noFill/>
              </a:ln>
            </c:spPr>
            <c:txPr>
              <a:bodyPr/>
              <a:lstStyle/>
              <a:p>
                <a:pPr>
                  <a:defRPr sz="11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Sheet1!$B$1:$G$1</c:f>
              <c:strCache>
                <c:ptCount val="6"/>
                <c:pt idx="0">
                  <c:v>Eritrea 2002</c:v>
                </c:pt>
                <c:pt idx="1">
                  <c:v>Somalia 2006</c:v>
                </c:pt>
                <c:pt idx="2">
                  <c:v>Burkina Faso 2010</c:v>
                </c:pt>
                <c:pt idx="3">
                  <c:v>Mali 2006</c:v>
                </c:pt>
                <c:pt idx="4">
                  <c:v>Kenya 2008-09</c:v>
                </c:pt>
                <c:pt idx="5">
                  <c:v>Tanzania 2010</c:v>
                </c:pt>
              </c:strCache>
            </c:strRef>
          </c:cat>
          <c:val>
            <c:numRef>
              <c:f>Sheet1!$B$2:$G$2</c:f>
              <c:numCache>
                <c:formatCode>General</c:formatCode>
                <c:ptCount val="6"/>
                <c:pt idx="0">
                  <c:v>46</c:v>
                </c:pt>
                <c:pt idx="1">
                  <c:v>1</c:v>
                </c:pt>
                <c:pt idx="2">
                  <c:v>17</c:v>
                </c:pt>
                <c:pt idx="3">
                  <c:v>3</c:v>
                </c:pt>
                <c:pt idx="4">
                  <c:v>2</c:v>
                </c:pt>
                <c:pt idx="5" formatCode="0">
                  <c:v>2.2000000000000002</c:v>
                </c:pt>
              </c:numCache>
            </c:numRef>
          </c:val>
        </c:ser>
        <c:ser>
          <c:idx val="2"/>
          <c:order val="1"/>
          <c:tx>
            <c:strRef>
              <c:f>Sheet1!$A$3</c:f>
              <c:strCache>
                <c:ptCount val="1"/>
                <c:pt idx="0">
                  <c:v>Flesh Removed</c:v>
                </c:pt>
              </c:strCache>
            </c:strRef>
          </c:tx>
          <c:spPr>
            <a:solidFill>
              <a:schemeClr val="accent2"/>
            </a:solidFill>
            <a:ln w="12696">
              <a:solidFill>
                <a:schemeClr val="tx1"/>
              </a:solidFill>
              <a:prstDash val="solid"/>
            </a:ln>
          </c:spPr>
          <c:invertIfNegative val="0"/>
          <c:dLbls>
            <c:spPr>
              <a:noFill/>
              <a:ln w="25392">
                <a:noFill/>
              </a:ln>
            </c:spPr>
            <c:txPr>
              <a:bodyPr/>
              <a:lstStyle/>
              <a:p>
                <a:pPr>
                  <a:defRPr sz="11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Sheet1!$B$1:$G$1</c:f>
              <c:strCache>
                <c:ptCount val="6"/>
                <c:pt idx="0">
                  <c:v>Eritrea 2002</c:v>
                </c:pt>
                <c:pt idx="1">
                  <c:v>Somalia 2006</c:v>
                </c:pt>
                <c:pt idx="2">
                  <c:v>Burkina Faso 2010</c:v>
                </c:pt>
                <c:pt idx="3">
                  <c:v>Mali 2006</c:v>
                </c:pt>
                <c:pt idx="4">
                  <c:v>Kenya 2008-09</c:v>
                </c:pt>
                <c:pt idx="5">
                  <c:v>Tanzania 2010</c:v>
                </c:pt>
              </c:strCache>
            </c:strRef>
          </c:cat>
          <c:val>
            <c:numRef>
              <c:f>Sheet1!$B$3:$G$3</c:f>
              <c:numCache>
                <c:formatCode>General</c:formatCode>
                <c:ptCount val="6"/>
                <c:pt idx="0">
                  <c:v>4</c:v>
                </c:pt>
                <c:pt idx="1">
                  <c:v>15</c:v>
                </c:pt>
                <c:pt idx="2">
                  <c:v>77</c:v>
                </c:pt>
                <c:pt idx="3">
                  <c:v>76</c:v>
                </c:pt>
                <c:pt idx="4">
                  <c:v>83</c:v>
                </c:pt>
                <c:pt idx="5" formatCode="0">
                  <c:v>90.9</c:v>
                </c:pt>
              </c:numCache>
            </c:numRef>
          </c:val>
        </c:ser>
        <c:ser>
          <c:idx val="0"/>
          <c:order val="2"/>
          <c:tx>
            <c:strRef>
              <c:f>Sheet1!$A$4</c:f>
              <c:strCache>
                <c:ptCount val="1"/>
                <c:pt idx="0">
                  <c:v>Sewn Closed</c:v>
                </c:pt>
              </c:strCache>
            </c:strRef>
          </c:tx>
          <c:spPr>
            <a:solidFill>
              <a:srgbClr val="FF9900"/>
            </a:solidFill>
            <a:ln w="12696">
              <a:solidFill>
                <a:schemeClr val="tx1"/>
              </a:solidFill>
              <a:prstDash val="solid"/>
            </a:ln>
          </c:spPr>
          <c:invertIfNegative val="0"/>
          <c:dLbls>
            <c:spPr>
              <a:noFill/>
              <a:ln w="25392">
                <a:noFill/>
              </a:ln>
            </c:spPr>
            <c:txPr>
              <a:bodyPr/>
              <a:lstStyle/>
              <a:p>
                <a:pPr>
                  <a:defRPr sz="11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Sheet1!$B$1:$G$1</c:f>
              <c:strCache>
                <c:ptCount val="6"/>
                <c:pt idx="0">
                  <c:v>Eritrea 2002</c:v>
                </c:pt>
                <c:pt idx="1">
                  <c:v>Somalia 2006</c:v>
                </c:pt>
                <c:pt idx="2">
                  <c:v>Burkina Faso 2010</c:v>
                </c:pt>
                <c:pt idx="3">
                  <c:v>Mali 2006</c:v>
                </c:pt>
                <c:pt idx="4">
                  <c:v>Kenya 2008-09</c:v>
                </c:pt>
                <c:pt idx="5">
                  <c:v>Tanzania 2010</c:v>
                </c:pt>
              </c:strCache>
            </c:strRef>
          </c:cat>
          <c:val>
            <c:numRef>
              <c:f>Sheet1!$B$4:$G$4</c:f>
              <c:numCache>
                <c:formatCode>General</c:formatCode>
                <c:ptCount val="6"/>
                <c:pt idx="0">
                  <c:v>39</c:v>
                </c:pt>
                <c:pt idx="1">
                  <c:v>79</c:v>
                </c:pt>
                <c:pt idx="2">
                  <c:v>1</c:v>
                </c:pt>
                <c:pt idx="3">
                  <c:v>10</c:v>
                </c:pt>
                <c:pt idx="4">
                  <c:v>13</c:v>
                </c:pt>
                <c:pt idx="5" formatCode="0">
                  <c:v>0.7</c:v>
                </c:pt>
              </c:numCache>
            </c:numRef>
          </c:val>
        </c:ser>
        <c:dLbls>
          <c:showLegendKey val="0"/>
          <c:showVal val="1"/>
          <c:showCatName val="0"/>
          <c:showSerName val="0"/>
          <c:showPercent val="0"/>
          <c:showBubbleSize val="0"/>
        </c:dLbls>
        <c:gapWidth val="150"/>
        <c:axId val="35778944"/>
        <c:axId val="35780480"/>
      </c:barChart>
      <c:catAx>
        <c:axId val="35778944"/>
        <c:scaling>
          <c:orientation val="minMax"/>
        </c:scaling>
        <c:delete val="0"/>
        <c:axPos val="b"/>
        <c:numFmt formatCode="General" sourceLinked="1"/>
        <c:majorTickMark val="none"/>
        <c:minorTickMark val="none"/>
        <c:tickLblPos val="nextTo"/>
        <c:spPr>
          <a:ln w="3174">
            <a:solidFill>
              <a:schemeClr val="tx1"/>
            </a:solidFill>
            <a:prstDash val="solid"/>
          </a:ln>
        </c:spPr>
        <c:txPr>
          <a:bodyPr rot="0" vert="horz"/>
          <a:lstStyle/>
          <a:p>
            <a:pPr>
              <a:defRPr sz="1053" b="1" i="0" u="none" strike="noStrike" baseline="0">
                <a:solidFill>
                  <a:schemeClr val="tx1"/>
                </a:solidFill>
                <a:latin typeface="Arial"/>
                <a:ea typeface="Arial"/>
                <a:cs typeface="Arial"/>
              </a:defRPr>
            </a:pPr>
            <a:endParaRPr lang="en-US"/>
          </a:p>
        </c:txPr>
        <c:crossAx val="35780480"/>
        <c:crosses val="autoZero"/>
        <c:auto val="1"/>
        <c:lblAlgn val="ctr"/>
        <c:lblOffset val="100"/>
        <c:tickLblSkip val="1"/>
        <c:tickMarkSkip val="1"/>
        <c:noMultiLvlLbl val="0"/>
      </c:catAx>
      <c:valAx>
        <c:axId val="35780480"/>
        <c:scaling>
          <c:orientation val="minMax"/>
        </c:scaling>
        <c:delete val="1"/>
        <c:axPos val="l"/>
        <c:numFmt formatCode="General" sourceLinked="1"/>
        <c:majorTickMark val="out"/>
        <c:minorTickMark val="none"/>
        <c:tickLblPos val="nextTo"/>
        <c:crossAx val="35778944"/>
        <c:crosses val="autoZero"/>
        <c:crossBetween val="between"/>
      </c:valAx>
      <c:spPr>
        <a:noFill/>
        <a:ln w="25392">
          <a:noFill/>
        </a:ln>
      </c:spPr>
    </c:plotArea>
    <c:legend>
      <c:legendPos val="b"/>
      <c:layout>
        <c:manualLayout>
          <c:xMode val="edge"/>
          <c:yMode val="edge"/>
          <c:x val="0"/>
          <c:y val="0.93617021276595747"/>
          <c:w val="0.581453634085213"/>
          <c:h val="5.3191489361702128E-2"/>
        </c:manualLayout>
      </c:layout>
      <c:overlay val="0"/>
      <c:spPr>
        <a:noFill/>
        <a:ln w="25392">
          <a:noFill/>
        </a:ln>
      </c:spPr>
      <c:txPr>
        <a:bodyPr/>
        <a:lstStyle/>
        <a:p>
          <a:pPr>
            <a:defRPr sz="1100" b="0"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1400" b="1" i="0" u="none" strike="noStrike" baseline="0">
          <a:solidFill>
            <a:schemeClr val="tx1"/>
          </a:solidFill>
          <a:latin typeface="Arial"/>
          <a:ea typeface="Arial"/>
          <a:cs typeface="Arial"/>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5187969924812026E-2"/>
          <c:y val="2.2727272727272728E-2"/>
          <c:w val="0.9135338345864662"/>
          <c:h val="0.65289256198347112"/>
        </c:manualLayout>
      </c:layout>
      <c:barChart>
        <c:barDir val="col"/>
        <c:grouping val="clustered"/>
        <c:varyColors val="0"/>
        <c:ser>
          <c:idx val="1"/>
          <c:order val="0"/>
          <c:tx>
            <c:strRef>
              <c:f>Sheet1!$A$2</c:f>
              <c:strCache>
                <c:ptCount val="1"/>
                <c:pt idx="0">
                  <c:v>Traditional practitioner</c:v>
                </c:pt>
              </c:strCache>
            </c:strRef>
          </c:tx>
          <c:spPr>
            <a:solidFill>
              <a:schemeClr val="tx2"/>
            </a:solidFill>
            <a:ln w="11989">
              <a:solidFill>
                <a:schemeClr val="tx1"/>
              </a:solidFill>
              <a:prstDash val="solid"/>
            </a:ln>
          </c:spPr>
          <c:invertIfNegative val="0"/>
          <c:dLbls>
            <c:spPr>
              <a:noFill/>
              <a:ln w="23978">
                <a:noFill/>
              </a:ln>
            </c:spPr>
            <c:txPr>
              <a:bodyPr/>
              <a:lstStyle/>
              <a:p>
                <a:pPr>
                  <a:defRPr sz="1038"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Sheet1!$B$1:$K$1</c:f>
              <c:strCache>
                <c:ptCount val="10"/>
                <c:pt idx="0">
                  <c:v>Benin 2006</c:v>
                </c:pt>
                <c:pt idx="1">
                  <c:v>Cameroon 2004</c:v>
                </c:pt>
                <c:pt idx="2">
                  <c:v>Egypt 2008</c:v>
                </c:pt>
                <c:pt idx="3">
                  <c:v>Eritrea 2002</c:v>
                </c:pt>
                <c:pt idx="4">
                  <c:v>Guinea 2005</c:v>
                </c:pt>
                <c:pt idx="5">
                  <c:v>Kenya 2008-09</c:v>
                </c:pt>
                <c:pt idx="6">
                  <c:v>Mali 2006</c:v>
                </c:pt>
                <c:pt idx="7">
                  <c:v>Niger 2006</c:v>
                </c:pt>
                <c:pt idx="8">
                  <c:v>Nigeria 2008</c:v>
                </c:pt>
                <c:pt idx="9">
                  <c:v>Tanzania 2010</c:v>
                </c:pt>
              </c:strCache>
            </c:strRef>
          </c:cat>
          <c:val>
            <c:numRef>
              <c:f>Sheet1!$B$2:$K$2</c:f>
              <c:numCache>
                <c:formatCode>General</c:formatCode>
                <c:ptCount val="10"/>
                <c:pt idx="0">
                  <c:v>99</c:v>
                </c:pt>
                <c:pt idx="1">
                  <c:v>89</c:v>
                </c:pt>
                <c:pt idx="2">
                  <c:v>66</c:v>
                </c:pt>
                <c:pt idx="3">
                  <c:v>95</c:v>
                </c:pt>
                <c:pt idx="4">
                  <c:v>89</c:v>
                </c:pt>
                <c:pt idx="5">
                  <c:v>78</c:v>
                </c:pt>
                <c:pt idx="6">
                  <c:v>92</c:v>
                </c:pt>
                <c:pt idx="7">
                  <c:v>97</c:v>
                </c:pt>
                <c:pt idx="8">
                  <c:v>74</c:v>
                </c:pt>
                <c:pt idx="9" formatCode="0">
                  <c:v>99.3</c:v>
                </c:pt>
              </c:numCache>
            </c:numRef>
          </c:val>
        </c:ser>
        <c:ser>
          <c:idx val="2"/>
          <c:order val="1"/>
          <c:tx>
            <c:strRef>
              <c:f>Sheet1!$A$3</c:f>
              <c:strCache>
                <c:ptCount val="1"/>
                <c:pt idx="0">
                  <c:v>Doctor/nurse/trained midwife</c:v>
                </c:pt>
              </c:strCache>
            </c:strRef>
          </c:tx>
          <c:spPr>
            <a:solidFill>
              <a:schemeClr val="tx2">
                <a:lumMod val="20000"/>
                <a:lumOff val="80000"/>
              </a:schemeClr>
            </a:solidFill>
            <a:ln w="11989">
              <a:solidFill>
                <a:schemeClr val="tx1"/>
              </a:solidFill>
              <a:prstDash val="solid"/>
            </a:ln>
          </c:spPr>
          <c:invertIfNegative val="0"/>
          <c:dLbls>
            <c:spPr>
              <a:noFill/>
              <a:ln w="23978">
                <a:noFill/>
              </a:ln>
            </c:spPr>
            <c:txPr>
              <a:bodyPr/>
              <a:lstStyle/>
              <a:p>
                <a:pPr>
                  <a:defRPr sz="1038"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Sheet1!$B$1:$K$1</c:f>
              <c:strCache>
                <c:ptCount val="10"/>
                <c:pt idx="0">
                  <c:v>Benin 2006</c:v>
                </c:pt>
                <c:pt idx="1">
                  <c:v>Cameroon 2004</c:v>
                </c:pt>
                <c:pt idx="2">
                  <c:v>Egypt 2008</c:v>
                </c:pt>
                <c:pt idx="3">
                  <c:v>Eritrea 2002</c:v>
                </c:pt>
                <c:pt idx="4">
                  <c:v>Guinea 2005</c:v>
                </c:pt>
                <c:pt idx="5">
                  <c:v>Kenya 2008-09</c:v>
                </c:pt>
                <c:pt idx="6">
                  <c:v>Mali 2006</c:v>
                </c:pt>
                <c:pt idx="7">
                  <c:v>Niger 2006</c:v>
                </c:pt>
                <c:pt idx="8">
                  <c:v>Nigeria 2008</c:v>
                </c:pt>
                <c:pt idx="9">
                  <c:v>Tanzania 2010</c:v>
                </c:pt>
              </c:strCache>
            </c:strRef>
          </c:cat>
          <c:val>
            <c:numRef>
              <c:f>Sheet1!$B$3:$K$3</c:f>
              <c:numCache>
                <c:formatCode>General</c:formatCode>
                <c:ptCount val="10"/>
                <c:pt idx="0">
                  <c:v>1</c:v>
                </c:pt>
                <c:pt idx="1">
                  <c:v>4</c:v>
                </c:pt>
                <c:pt idx="2">
                  <c:v>32</c:v>
                </c:pt>
                <c:pt idx="3">
                  <c:v>1</c:v>
                </c:pt>
                <c:pt idx="4">
                  <c:v>10</c:v>
                </c:pt>
                <c:pt idx="5">
                  <c:v>20</c:v>
                </c:pt>
                <c:pt idx="6">
                  <c:v>3</c:v>
                </c:pt>
                <c:pt idx="7">
                  <c:v>1</c:v>
                </c:pt>
                <c:pt idx="8">
                  <c:v>9</c:v>
                </c:pt>
                <c:pt idx="9" formatCode="0">
                  <c:v>0.4</c:v>
                </c:pt>
              </c:numCache>
            </c:numRef>
          </c:val>
        </c:ser>
        <c:dLbls>
          <c:showLegendKey val="0"/>
          <c:showVal val="1"/>
          <c:showCatName val="0"/>
          <c:showSerName val="0"/>
          <c:showPercent val="0"/>
          <c:showBubbleSize val="0"/>
        </c:dLbls>
        <c:gapWidth val="150"/>
        <c:axId val="37984128"/>
        <c:axId val="37985664"/>
      </c:barChart>
      <c:catAx>
        <c:axId val="37984128"/>
        <c:scaling>
          <c:orientation val="minMax"/>
        </c:scaling>
        <c:delete val="0"/>
        <c:axPos val="b"/>
        <c:numFmt formatCode="General" sourceLinked="1"/>
        <c:majorTickMark val="none"/>
        <c:minorTickMark val="none"/>
        <c:tickLblPos val="nextTo"/>
        <c:spPr>
          <a:ln w="2997">
            <a:solidFill>
              <a:schemeClr val="tx1"/>
            </a:solidFill>
            <a:prstDash val="solid"/>
          </a:ln>
        </c:spPr>
        <c:txPr>
          <a:bodyPr rot="-2700000" vert="horz"/>
          <a:lstStyle/>
          <a:p>
            <a:pPr>
              <a:defRPr sz="1053" b="1" i="0" u="none" strike="noStrike" baseline="0">
                <a:solidFill>
                  <a:schemeClr val="tx1"/>
                </a:solidFill>
                <a:latin typeface="Arial"/>
                <a:ea typeface="Arial"/>
                <a:cs typeface="Arial"/>
              </a:defRPr>
            </a:pPr>
            <a:endParaRPr lang="en-US"/>
          </a:p>
        </c:txPr>
        <c:crossAx val="37985664"/>
        <c:crosses val="autoZero"/>
        <c:auto val="1"/>
        <c:lblAlgn val="ctr"/>
        <c:lblOffset val="100"/>
        <c:tickLblSkip val="1"/>
        <c:tickMarkSkip val="1"/>
        <c:noMultiLvlLbl val="0"/>
      </c:catAx>
      <c:valAx>
        <c:axId val="37985664"/>
        <c:scaling>
          <c:orientation val="minMax"/>
        </c:scaling>
        <c:delete val="1"/>
        <c:axPos val="l"/>
        <c:numFmt formatCode="General" sourceLinked="1"/>
        <c:majorTickMark val="out"/>
        <c:minorTickMark val="none"/>
        <c:tickLblPos val="nextTo"/>
        <c:crossAx val="37984128"/>
        <c:crosses val="autoZero"/>
        <c:crossBetween val="between"/>
      </c:valAx>
      <c:spPr>
        <a:noFill/>
        <a:ln w="23978">
          <a:noFill/>
        </a:ln>
      </c:spPr>
    </c:plotArea>
    <c:legend>
      <c:legendPos val="b"/>
      <c:layout>
        <c:manualLayout>
          <c:xMode val="edge"/>
          <c:yMode val="edge"/>
          <c:x val="1.0025062656641603E-2"/>
          <c:y val="0.95041322314049592"/>
          <c:w val="0.5050125313283208"/>
          <c:h val="5.1652892561983473E-2"/>
        </c:manualLayout>
      </c:layout>
      <c:overlay val="0"/>
      <c:spPr>
        <a:noFill/>
        <a:ln w="23978">
          <a:noFill/>
        </a:ln>
      </c:spPr>
      <c:txPr>
        <a:bodyPr/>
        <a:lstStyle/>
        <a:p>
          <a:pPr>
            <a:defRPr sz="1038" b="0"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1322" b="1" i="0" u="none" strike="noStrike" baseline="0">
          <a:solidFill>
            <a:schemeClr val="tx1"/>
          </a:solidFill>
          <a:latin typeface="Arial"/>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3784461152882205E-2"/>
          <c:y val="2.3404255319148935E-2"/>
          <c:w val="0.97493734335839599"/>
          <c:h val="0.7021276595744681"/>
        </c:manualLayout>
      </c:layout>
      <c:barChart>
        <c:barDir val="col"/>
        <c:grouping val="clustered"/>
        <c:varyColors val="0"/>
        <c:ser>
          <c:idx val="1"/>
          <c:order val="0"/>
          <c:tx>
            <c:strRef>
              <c:f>Sheet1!$A$2</c:f>
              <c:strCache>
                <c:ptCount val="1"/>
                <c:pt idx="0">
                  <c:v>None</c:v>
                </c:pt>
              </c:strCache>
            </c:strRef>
          </c:tx>
          <c:spPr>
            <a:solidFill>
              <a:schemeClr val="accent1"/>
            </a:solidFill>
            <a:ln w="12696">
              <a:solidFill>
                <a:schemeClr val="tx1"/>
              </a:solidFill>
              <a:prstDash val="solid"/>
            </a:ln>
          </c:spPr>
          <c:invertIfNegative val="0"/>
          <c:dLbls>
            <c:spPr>
              <a:noFill/>
              <a:ln w="25392">
                <a:noFill/>
              </a:ln>
            </c:spPr>
            <c:txPr>
              <a:bodyPr/>
              <a:lstStyle/>
              <a:p>
                <a:pPr>
                  <a:defRPr sz="11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Sheet1!$B$1:$K$1</c:f>
              <c:strCache>
                <c:ptCount val="10"/>
                <c:pt idx="0">
                  <c:v>Chad 2010</c:v>
                </c:pt>
                <c:pt idx="1">
                  <c:v>Côte d'Ivoire 2012</c:v>
                </c:pt>
                <c:pt idx="2">
                  <c:v>Ethiopia 2005</c:v>
                </c:pt>
                <c:pt idx="3">
                  <c:v>Gambia 2005-06</c:v>
                </c:pt>
                <c:pt idx="4">
                  <c:v>Guinea-Bissau 2006</c:v>
                </c:pt>
                <c:pt idx="5">
                  <c:v>Kenya 2008-09</c:v>
                </c:pt>
                <c:pt idx="6">
                  <c:v>Mali 2006</c:v>
                </c:pt>
                <c:pt idx="7">
                  <c:v>Senegal 2010-11</c:v>
                </c:pt>
                <c:pt idx="8">
                  <c:v>Sierra Leone 2010</c:v>
                </c:pt>
                <c:pt idx="9">
                  <c:v>Tanzania 2010</c:v>
                </c:pt>
              </c:strCache>
            </c:strRef>
          </c:cat>
          <c:val>
            <c:numRef>
              <c:f>Sheet1!$B$2:$K$2</c:f>
              <c:numCache>
                <c:formatCode>General</c:formatCode>
                <c:ptCount val="10"/>
                <c:pt idx="0">
                  <c:v>47</c:v>
                </c:pt>
                <c:pt idx="1">
                  <c:v>51</c:v>
                </c:pt>
                <c:pt idx="2">
                  <c:v>77</c:v>
                </c:pt>
                <c:pt idx="3">
                  <c:v>81</c:v>
                </c:pt>
                <c:pt idx="4">
                  <c:v>54</c:v>
                </c:pt>
                <c:pt idx="5">
                  <c:v>54</c:v>
                </c:pt>
                <c:pt idx="6">
                  <c:v>85</c:v>
                </c:pt>
                <c:pt idx="7" formatCode="0">
                  <c:v>28.4</c:v>
                </c:pt>
                <c:pt idx="8">
                  <c:v>95</c:v>
                </c:pt>
                <c:pt idx="9" formatCode="0">
                  <c:v>20.3</c:v>
                </c:pt>
              </c:numCache>
            </c:numRef>
          </c:val>
        </c:ser>
        <c:ser>
          <c:idx val="2"/>
          <c:order val="1"/>
          <c:tx>
            <c:strRef>
              <c:f>Sheet1!$A$3</c:f>
              <c:strCache>
                <c:ptCount val="1"/>
                <c:pt idx="0">
                  <c:v>Primary</c:v>
                </c:pt>
              </c:strCache>
            </c:strRef>
          </c:tx>
          <c:spPr>
            <a:solidFill>
              <a:schemeClr val="tx2">
                <a:lumMod val="20000"/>
                <a:lumOff val="80000"/>
              </a:schemeClr>
            </a:solidFill>
            <a:ln w="12696">
              <a:solidFill>
                <a:schemeClr val="tx1"/>
              </a:solidFill>
              <a:prstDash val="solid"/>
            </a:ln>
          </c:spPr>
          <c:invertIfNegative val="0"/>
          <c:dLbls>
            <c:spPr>
              <a:noFill/>
              <a:ln w="25392">
                <a:noFill/>
              </a:ln>
            </c:spPr>
            <c:txPr>
              <a:bodyPr/>
              <a:lstStyle/>
              <a:p>
                <a:pPr>
                  <a:defRPr sz="11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Sheet1!$B$1:$K$1</c:f>
              <c:strCache>
                <c:ptCount val="10"/>
                <c:pt idx="0">
                  <c:v>Chad 2010</c:v>
                </c:pt>
                <c:pt idx="1">
                  <c:v>Côte d'Ivoire 2012</c:v>
                </c:pt>
                <c:pt idx="2">
                  <c:v>Ethiopia 2005</c:v>
                </c:pt>
                <c:pt idx="3">
                  <c:v>Gambia 2005-06</c:v>
                </c:pt>
                <c:pt idx="4">
                  <c:v>Guinea-Bissau 2006</c:v>
                </c:pt>
                <c:pt idx="5">
                  <c:v>Kenya 2008-09</c:v>
                </c:pt>
                <c:pt idx="6">
                  <c:v>Mali 2006</c:v>
                </c:pt>
                <c:pt idx="7">
                  <c:v>Senegal 2010-11</c:v>
                </c:pt>
                <c:pt idx="8">
                  <c:v>Sierra Leone 2010</c:v>
                </c:pt>
                <c:pt idx="9">
                  <c:v>Tanzania 2010</c:v>
                </c:pt>
              </c:strCache>
            </c:strRef>
          </c:cat>
          <c:val>
            <c:numRef>
              <c:f>Sheet1!$B$3:$K$3</c:f>
              <c:numCache>
                <c:formatCode>General</c:formatCode>
                <c:ptCount val="10"/>
                <c:pt idx="0">
                  <c:v>42</c:v>
                </c:pt>
                <c:pt idx="1">
                  <c:v>27</c:v>
                </c:pt>
                <c:pt idx="2">
                  <c:v>71</c:v>
                </c:pt>
                <c:pt idx="3">
                  <c:v>80</c:v>
                </c:pt>
                <c:pt idx="4">
                  <c:v>35</c:v>
                </c:pt>
                <c:pt idx="5">
                  <c:v>26</c:v>
                </c:pt>
                <c:pt idx="6">
                  <c:v>86</c:v>
                </c:pt>
                <c:pt idx="7" formatCode="0">
                  <c:v>24.1</c:v>
                </c:pt>
                <c:pt idx="8">
                  <c:v>85</c:v>
                </c:pt>
                <c:pt idx="9" formatCode="0">
                  <c:v>16.600000000000001</c:v>
                </c:pt>
              </c:numCache>
            </c:numRef>
          </c:val>
        </c:ser>
        <c:ser>
          <c:idx val="0"/>
          <c:order val="2"/>
          <c:tx>
            <c:strRef>
              <c:f>Sheet1!$A$4</c:f>
              <c:strCache>
                <c:ptCount val="1"/>
                <c:pt idx="0">
                  <c:v>Secondary +</c:v>
                </c:pt>
              </c:strCache>
            </c:strRef>
          </c:tx>
          <c:spPr>
            <a:solidFill>
              <a:schemeClr val="hlink"/>
            </a:solidFill>
            <a:ln w="12696">
              <a:solidFill>
                <a:schemeClr val="tx1"/>
              </a:solidFill>
              <a:prstDash val="solid"/>
            </a:ln>
          </c:spPr>
          <c:invertIfNegative val="0"/>
          <c:dLbls>
            <c:spPr>
              <a:noFill/>
              <a:ln w="25392">
                <a:noFill/>
              </a:ln>
            </c:spPr>
            <c:txPr>
              <a:bodyPr/>
              <a:lstStyle/>
              <a:p>
                <a:pPr>
                  <a:defRPr sz="11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Sheet1!$B$1:$K$1</c:f>
              <c:strCache>
                <c:ptCount val="10"/>
                <c:pt idx="0">
                  <c:v>Chad 2010</c:v>
                </c:pt>
                <c:pt idx="1">
                  <c:v>Côte d'Ivoire 2012</c:v>
                </c:pt>
                <c:pt idx="2">
                  <c:v>Ethiopia 2005</c:v>
                </c:pt>
                <c:pt idx="3">
                  <c:v>Gambia 2005-06</c:v>
                </c:pt>
                <c:pt idx="4">
                  <c:v>Guinea-Bissau 2006</c:v>
                </c:pt>
                <c:pt idx="5">
                  <c:v>Kenya 2008-09</c:v>
                </c:pt>
                <c:pt idx="6">
                  <c:v>Mali 2006</c:v>
                </c:pt>
                <c:pt idx="7">
                  <c:v>Senegal 2010-11</c:v>
                </c:pt>
                <c:pt idx="8">
                  <c:v>Sierra Leone 2010</c:v>
                </c:pt>
                <c:pt idx="9">
                  <c:v>Tanzania 2010</c:v>
                </c:pt>
              </c:strCache>
            </c:strRef>
          </c:cat>
          <c:val>
            <c:numRef>
              <c:f>Sheet1!$B$4:$K$4</c:f>
              <c:numCache>
                <c:formatCode>General</c:formatCode>
                <c:ptCount val="10"/>
                <c:pt idx="0">
                  <c:v>31</c:v>
                </c:pt>
                <c:pt idx="1">
                  <c:v>16</c:v>
                </c:pt>
                <c:pt idx="2">
                  <c:v>64</c:v>
                </c:pt>
                <c:pt idx="3">
                  <c:v>71</c:v>
                </c:pt>
                <c:pt idx="4">
                  <c:v>21</c:v>
                </c:pt>
                <c:pt idx="5">
                  <c:v>19</c:v>
                </c:pt>
                <c:pt idx="6">
                  <c:v>84</c:v>
                </c:pt>
                <c:pt idx="7" formatCode="0">
                  <c:v>19.600000000000001</c:v>
                </c:pt>
                <c:pt idx="8">
                  <c:v>74</c:v>
                </c:pt>
                <c:pt idx="9" formatCode="0">
                  <c:v>3.1</c:v>
                </c:pt>
              </c:numCache>
            </c:numRef>
          </c:val>
        </c:ser>
        <c:dLbls>
          <c:showLegendKey val="0"/>
          <c:showVal val="1"/>
          <c:showCatName val="0"/>
          <c:showSerName val="0"/>
          <c:showPercent val="0"/>
          <c:showBubbleSize val="0"/>
        </c:dLbls>
        <c:gapWidth val="150"/>
        <c:axId val="37852288"/>
        <c:axId val="37853824"/>
      </c:barChart>
      <c:catAx>
        <c:axId val="37852288"/>
        <c:scaling>
          <c:orientation val="minMax"/>
        </c:scaling>
        <c:delete val="0"/>
        <c:axPos val="b"/>
        <c:numFmt formatCode="General" sourceLinked="1"/>
        <c:majorTickMark val="none"/>
        <c:minorTickMark val="none"/>
        <c:tickLblPos val="nextTo"/>
        <c:spPr>
          <a:ln w="3174">
            <a:solidFill>
              <a:schemeClr val="tx1"/>
            </a:solidFill>
            <a:prstDash val="solid"/>
          </a:ln>
        </c:spPr>
        <c:txPr>
          <a:bodyPr rot="0" vert="horz"/>
          <a:lstStyle/>
          <a:p>
            <a:pPr>
              <a:defRPr sz="1053" b="1" i="0" u="none" strike="noStrike" baseline="0">
                <a:solidFill>
                  <a:schemeClr val="tx1"/>
                </a:solidFill>
                <a:latin typeface="Arial"/>
                <a:ea typeface="Arial"/>
                <a:cs typeface="Arial"/>
              </a:defRPr>
            </a:pPr>
            <a:endParaRPr lang="en-US"/>
          </a:p>
        </c:txPr>
        <c:crossAx val="37853824"/>
        <c:crosses val="autoZero"/>
        <c:auto val="1"/>
        <c:lblAlgn val="ctr"/>
        <c:lblOffset val="100"/>
        <c:tickLblSkip val="1"/>
        <c:tickMarkSkip val="1"/>
        <c:noMultiLvlLbl val="0"/>
      </c:catAx>
      <c:valAx>
        <c:axId val="37853824"/>
        <c:scaling>
          <c:orientation val="minMax"/>
        </c:scaling>
        <c:delete val="1"/>
        <c:axPos val="l"/>
        <c:numFmt formatCode="General" sourceLinked="1"/>
        <c:majorTickMark val="out"/>
        <c:minorTickMark val="none"/>
        <c:tickLblPos val="nextTo"/>
        <c:crossAx val="37852288"/>
        <c:crosses val="autoZero"/>
        <c:crossBetween val="between"/>
      </c:valAx>
      <c:spPr>
        <a:noFill/>
        <a:ln w="25392">
          <a:noFill/>
        </a:ln>
      </c:spPr>
    </c:plotArea>
    <c:legend>
      <c:legendPos val="b"/>
      <c:layout>
        <c:manualLayout>
          <c:xMode val="edge"/>
          <c:yMode val="edge"/>
          <c:x val="0"/>
          <c:y val="0.94255319148936167"/>
          <c:w val="0.31453634085213034"/>
          <c:h val="5.3191489361702128E-2"/>
        </c:manualLayout>
      </c:layout>
      <c:overlay val="0"/>
      <c:spPr>
        <a:noFill/>
        <a:ln w="25392">
          <a:noFill/>
        </a:ln>
      </c:spPr>
      <c:txPr>
        <a:bodyPr/>
        <a:lstStyle/>
        <a:p>
          <a:pPr>
            <a:defRPr sz="1100" b="0"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1400" b="1" i="0" u="none" strike="noStrike" baseline="0">
          <a:solidFill>
            <a:schemeClr val="tx1"/>
          </a:solidFill>
          <a:latin typeface="Arial"/>
          <a:ea typeface="Arial"/>
          <a:cs typeface="Arial"/>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312655408205553E-2"/>
          <c:y val="8.8167224953234438E-2"/>
          <c:w val="0.92559521342726891"/>
          <c:h val="0.59675642754600422"/>
        </c:manualLayout>
      </c:layout>
      <c:barChart>
        <c:barDir val="col"/>
        <c:grouping val="clustered"/>
        <c:varyColors val="0"/>
        <c:ser>
          <c:idx val="1"/>
          <c:order val="0"/>
          <c:tx>
            <c:strRef>
              <c:f>Sheet1!$A$2</c:f>
              <c:strCache>
                <c:ptCount val="1"/>
                <c:pt idx="0">
                  <c:v>Poorest Fifth</c:v>
                </c:pt>
              </c:strCache>
            </c:strRef>
          </c:tx>
          <c:spPr>
            <a:solidFill>
              <a:schemeClr val="accent1"/>
            </a:solidFill>
            <a:ln w="12674">
              <a:solidFill>
                <a:schemeClr val="tx1"/>
              </a:solidFill>
              <a:prstDash val="solid"/>
            </a:ln>
          </c:spPr>
          <c:invertIfNegative val="0"/>
          <c:dLbls>
            <c:spPr>
              <a:noFill/>
              <a:ln w="25347">
                <a:noFill/>
              </a:ln>
            </c:spPr>
            <c:txPr>
              <a:bodyPr/>
              <a:lstStyle/>
              <a:p>
                <a:pPr>
                  <a:defRPr sz="10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Sheet1!$B$1:$K$1</c:f>
              <c:strCache>
                <c:ptCount val="10"/>
                <c:pt idx="0">
                  <c:v>Benin 2006</c:v>
                </c:pt>
                <c:pt idx="1">
                  <c:v>Côte d'Ivoire 2006</c:v>
                </c:pt>
                <c:pt idx="2">
                  <c:v>Kenya 2008-09</c:v>
                </c:pt>
                <c:pt idx="3">
                  <c:v>Tanzania 2010</c:v>
                </c:pt>
                <c:pt idx="4">
                  <c:v>Egypt 2008</c:v>
                </c:pt>
                <c:pt idx="5">
                  <c:v>Ethiopia 2005</c:v>
                </c:pt>
                <c:pt idx="6">
                  <c:v>Gambia 2005-06</c:v>
                </c:pt>
                <c:pt idx="7">
                  <c:v>Guinea-Bissau 2006</c:v>
                </c:pt>
                <c:pt idx="8">
                  <c:v>Mali 2006</c:v>
                </c:pt>
                <c:pt idx="9">
                  <c:v>Sierra Leone 2010</c:v>
                </c:pt>
              </c:strCache>
            </c:strRef>
          </c:cat>
          <c:val>
            <c:numRef>
              <c:f>Sheet1!$B$2:$K$2</c:f>
              <c:numCache>
                <c:formatCode>General</c:formatCode>
                <c:ptCount val="10"/>
                <c:pt idx="0">
                  <c:v>15</c:v>
                </c:pt>
                <c:pt idx="1">
                  <c:v>55</c:v>
                </c:pt>
                <c:pt idx="2">
                  <c:v>40</c:v>
                </c:pt>
                <c:pt idx="3">
                  <c:v>25</c:v>
                </c:pt>
                <c:pt idx="4">
                  <c:v>95</c:v>
                </c:pt>
                <c:pt idx="5">
                  <c:v>73</c:v>
                </c:pt>
                <c:pt idx="6">
                  <c:v>75</c:v>
                </c:pt>
                <c:pt idx="7">
                  <c:v>26</c:v>
                </c:pt>
                <c:pt idx="8">
                  <c:v>94</c:v>
                </c:pt>
                <c:pt idx="9">
                  <c:v>94</c:v>
                </c:pt>
              </c:numCache>
            </c:numRef>
          </c:val>
        </c:ser>
        <c:ser>
          <c:idx val="2"/>
          <c:order val="1"/>
          <c:tx>
            <c:strRef>
              <c:f>Sheet1!$A$3</c:f>
              <c:strCache>
                <c:ptCount val="1"/>
                <c:pt idx="0">
                  <c:v>Middle Fifth</c:v>
                </c:pt>
              </c:strCache>
            </c:strRef>
          </c:tx>
          <c:spPr>
            <a:solidFill>
              <a:schemeClr val="tx2">
                <a:lumMod val="20000"/>
                <a:lumOff val="80000"/>
              </a:schemeClr>
            </a:solidFill>
            <a:ln w="12674">
              <a:solidFill>
                <a:schemeClr val="tx1"/>
              </a:solidFill>
              <a:prstDash val="solid"/>
            </a:ln>
          </c:spPr>
          <c:invertIfNegative val="0"/>
          <c:dLbls>
            <c:spPr>
              <a:noFill/>
              <a:ln w="25347">
                <a:noFill/>
              </a:ln>
            </c:spPr>
            <c:txPr>
              <a:bodyPr/>
              <a:lstStyle/>
              <a:p>
                <a:pPr>
                  <a:defRPr sz="10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Sheet1!$B$1:$K$1</c:f>
              <c:strCache>
                <c:ptCount val="10"/>
                <c:pt idx="0">
                  <c:v>Benin 2006</c:v>
                </c:pt>
                <c:pt idx="1">
                  <c:v>Côte d'Ivoire 2006</c:v>
                </c:pt>
                <c:pt idx="2">
                  <c:v>Kenya 2008-09</c:v>
                </c:pt>
                <c:pt idx="3">
                  <c:v>Tanzania 2010</c:v>
                </c:pt>
                <c:pt idx="4">
                  <c:v>Egypt 2008</c:v>
                </c:pt>
                <c:pt idx="5">
                  <c:v>Ethiopia 2005</c:v>
                </c:pt>
                <c:pt idx="6">
                  <c:v>Gambia 2005-06</c:v>
                </c:pt>
                <c:pt idx="7">
                  <c:v>Guinea-Bissau 2006</c:v>
                </c:pt>
                <c:pt idx="8">
                  <c:v>Mali 2006</c:v>
                </c:pt>
                <c:pt idx="9">
                  <c:v>Sierra Leone 2010</c:v>
                </c:pt>
              </c:strCache>
            </c:strRef>
          </c:cat>
          <c:val>
            <c:numRef>
              <c:f>Sheet1!$B$3:$K$3</c:f>
              <c:numCache>
                <c:formatCode>General</c:formatCode>
                <c:ptCount val="10"/>
                <c:pt idx="0">
                  <c:v>17</c:v>
                </c:pt>
                <c:pt idx="1">
                  <c:v>37</c:v>
                </c:pt>
                <c:pt idx="2">
                  <c:v>29</c:v>
                </c:pt>
                <c:pt idx="3">
                  <c:v>17</c:v>
                </c:pt>
                <c:pt idx="4">
                  <c:v>95</c:v>
                </c:pt>
                <c:pt idx="5">
                  <c:v>75</c:v>
                </c:pt>
                <c:pt idx="6">
                  <c:v>86</c:v>
                </c:pt>
                <c:pt idx="7">
                  <c:v>46</c:v>
                </c:pt>
                <c:pt idx="8">
                  <c:v>82</c:v>
                </c:pt>
                <c:pt idx="9">
                  <c:v>93</c:v>
                </c:pt>
              </c:numCache>
            </c:numRef>
          </c:val>
        </c:ser>
        <c:ser>
          <c:idx val="0"/>
          <c:order val="2"/>
          <c:tx>
            <c:strRef>
              <c:f>Sheet1!$A$4</c:f>
              <c:strCache>
                <c:ptCount val="1"/>
                <c:pt idx="0">
                  <c:v>Richest Fifth</c:v>
                </c:pt>
              </c:strCache>
            </c:strRef>
          </c:tx>
          <c:spPr>
            <a:solidFill>
              <a:schemeClr val="hlink"/>
            </a:solidFill>
            <a:ln w="12674">
              <a:solidFill>
                <a:schemeClr val="tx1"/>
              </a:solidFill>
              <a:prstDash val="solid"/>
            </a:ln>
          </c:spPr>
          <c:invertIfNegative val="0"/>
          <c:dLbls>
            <c:spPr>
              <a:noFill/>
              <a:ln w="25347">
                <a:noFill/>
              </a:ln>
            </c:spPr>
            <c:txPr>
              <a:bodyPr/>
              <a:lstStyle/>
              <a:p>
                <a:pPr>
                  <a:defRPr sz="10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Sheet1!$B$1:$K$1</c:f>
              <c:strCache>
                <c:ptCount val="10"/>
                <c:pt idx="0">
                  <c:v>Benin 2006</c:v>
                </c:pt>
                <c:pt idx="1">
                  <c:v>Côte d'Ivoire 2006</c:v>
                </c:pt>
                <c:pt idx="2">
                  <c:v>Kenya 2008-09</c:v>
                </c:pt>
                <c:pt idx="3">
                  <c:v>Tanzania 2010</c:v>
                </c:pt>
                <c:pt idx="4">
                  <c:v>Egypt 2008</c:v>
                </c:pt>
                <c:pt idx="5">
                  <c:v>Ethiopia 2005</c:v>
                </c:pt>
                <c:pt idx="6">
                  <c:v>Gambia 2005-06</c:v>
                </c:pt>
                <c:pt idx="7">
                  <c:v>Guinea-Bissau 2006</c:v>
                </c:pt>
                <c:pt idx="8">
                  <c:v>Mali 2006</c:v>
                </c:pt>
                <c:pt idx="9">
                  <c:v>Sierra Leone 2010</c:v>
                </c:pt>
              </c:strCache>
            </c:strRef>
          </c:cat>
          <c:val>
            <c:numRef>
              <c:f>Sheet1!$B$4:$K$4</c:f>
              <c:numCache>
                <c:formatCode>General</c:formatCode>
                <c:ptCount val="10"/>
                <c:pt idx="0">
                  <c:v>5</c:v>
                </c:pt>
                <c:pt idx="1">
                  <c:v>23</c:v>
                </c:pt>
                <c:pt idx="2">
                  <c:v>15</c:v>
                </c:pt>
                <c:pt idx="3">
                  <c:v>6</c:v>
                </c:pt>
                <c:pt idx="4">
                  <c:v>78</c:v>
                </c:pt>
                <c:pt idx="5">
                  <c:v>71</c:v>
                </c:pt>
                <c:pt idx="6">
                  <c:v>64</c:v>
                </c:pt>
                <c:pt idx="7">
                  <c:v>24</c:v>
                </c:pt>
                <c:pt idx="8">
                  <c:v>86</c:v>
                </c:pt>
                <c:pt idx="9">
                  <c:v>76</c:v>
                </c:pt>
              </c:numCache>
            </c:numRef>
          </c:val>
        </c:ser>
        <c:dLbls>
          <c:showLegendKey val="0"/>
          <c:showVal val="1"/>
          <c:showCatName val="0"/>
          <c:showSerName val="0"/>
          <c:showPercent val="0"/>
          <c:showBubbleSize val="0"/>
        </c:dLbls>
        <c:gapWidth val="150"/>
        <c:axId val="38043648"/>
        <c:axId val="38045184"/>
      </c:barChart>
      <c:catAx>
        <c:axId val="38043648"/>
        <c:scaling>
          <c:orientation val="minMax"/>
        </c:scaling>
        <c:delete val="0"/>
        <c:axPos val="b"/>
        <c:numFmt formatCode="General" sourceLinked="1"/>
        <c:majorTickMark val="none"/>
        <c:minorTickMark val="none"/>
        <c:tickLblPos val="nextTo"/>
        <c:spPr>
          <a:ln w="3168">
            <a:solidFill>
              <a:schemeClr val="tx1"/>
            </a:solidFill>
            <a:prstDash val="solid"/>
          </a:ln>
        </c:spPr>
        <c:txPr>
          <a:bodyPr rot="-2700000" vert="horz"/>
          <a:lstStyle/>
          <a:p>
            <a:pPr>
              <a:defRPr sz="1053" b="1" i="0" u="none" strike="noStrike" baseline="0">
                <a:solidFill>
                  <a:schemeClr val="tx1"/>
                </a:solidFill>
                <a:latin typeface="Arial"/>
                <a:ea typeface="Arial"/>
                <a:cs typeface="Arial"/>
              </a:defRPr>
            </a:pPr>
            <a:endParaRPr lang="en-US"/>
          </a:p>
        </c:txPr>
        <c:crossAx val="38045184"/>
        <c:crosses val="autoZero"/>
        <c:auto val="1"/>
        <c:lblAlgn val="ctr"/>
        <c:lblOffset val="100"/>
        <c:tickLblSkip val="1"/>
        <c:tickMarkSkip val="1"/>
        <c:noMultiLvlLbl val="0"/>
      </c:catAx>
      <c:valAx>
        <c:axId val="38045184"/>
        <c:scaling>
          <c:orientation val="minMax"/>
        </c:scaling>
        <c:delete val="1"/>
        <c:axPos val="l"/>
        <c:numFmt formatCode="General" sourceLinked="1"/>
        <c:majorTickMark val="out"/>
        <c:minorTickMark val="none"/>
        <c:tickLblPos val="nextTo"/>
        <c:crossAx val="38043648"/>
        <c:crosses val="autoZero"/>
        <c:crossBetween val="between"/>
      </c:valAx>
      <c:spPr>
        <a:noFill/>
        <a:ln w="25347">
          <a:noFill/>
        </a:ln>
      </c:spPr>
    </c:plotArea>
    <c:legend>
      <c:legendPos val="b"/>
      <c:layout>
        <c:manualLayout>
          <c:xMode val="edge"/>
          <c:yMode val="edge"/>
          <c:x val="3.7593984962406013E-3"/>
          <c:y val="0.95029821073558651"/>
          <c:w val="0.41102756892230574"/>
          <c:h val="4.9701789264413522E-2"/>
        </c:manualLayout>
      </c:layout>
      <c:overlay val="0"/>
      <c:spPr>
        <a:noFill/>
        <a:ln w="25347">
          <a:noFill/>
        </a:ln>
      </c:spPr>
      <c:txPr>
        <a:bodyPr/>
        <a:lstStyle/>
        <a:p>
          <a:pPr>
            <a:defRPr sz="1098" b="0"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1397" b="1" i="0" u="none" strike="noStrike" baseline="0">
          <a:solidFill>
            <a:schemeClr val="tx1"/>
          </a:solidFill>
          <a:latin typeface="Arial"/>
          <a:ea typeface="Arial"/>
          <a:cs typeface="Arial"/>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6290726817042606E-2"/>
          <c:y val="2.2727272727272728E-2"/>
          <c:w val="0.96992481203007519"/>
          <c:h val="0.82644628099173556"/>
        </c:manualLayout>
      </c:layout>
      <c:barChart>
        <c:barDir val="col"/>
        <c:grouping val="clustered"/>
        <c:varyColors val="0"/>
        <c:ser>
          <c:idx val="1"/>
          <c:order val="0"/>
          <c:tx>
            <c:strRef>
              <c:f>Sheet1!$A$2</c:f>
              <c:strCache>
                <c:ptCount val="1"/>
              </c:strCache>
            </c:strRef>
          </c:tx>
          <c:spPr>
            <a:solidFill>
              <a:srgbClr val="FF9900"/>
            </a:solidFill>
            <a:ln w="9872">
              <a:solidFill>
                <a:schemeClr val="tx1"/>
              </a:solidFill>
              <a:prstDash val="solid"/>
            </a:ln>
          </c:spPr>
          <c:invertIfNegative val="0"/>
          <c:dPt>
            <c:idx val="1"/>
            <c:invertIfNegative val="0"/>
            <c:bubble3D val="0"/>
            <c:spPr>
              <a:solidFill>
                <a:srgbClr val="993366"/>
              </a:solidFill>
              <a:ln w="9872">
                <a:solidFill>
                  <a:schemeClr val="tx1"/>
                </a:solidFill>
                <a:prstDash val="solid"/>
              </a:ln>
            </c:spPr>
          </c:dPt>
          <c:dPt>
            <c:idx val="2"/>
            <c:invertIfNegative val="0"/>
            <c:bubble3D val="0"/>
            <c:spPr>
              <a:solidFill>
                <a:schemeClr val="accent2"/>
              </a:solidFill>
              <a:ln w="9872">
                <a:solidFill>
                  <a:schemeClr val="tx1"/>
                </a:solidFill>
                <a:prstDash val="solid"/>
              </a:ln>
            </c:spPr>
          </c:dPt>
          <c:dPt>
            <c:idx val="4"/>
            <c:invertIfNegative val="0"/>
            <c:bubble3D val="0"/>
            <c:spPr>
              <a:solidFill>
                <a:srgbClr val="993366"/>
              </a:solidFill>
              <a:ln w="9872">
                <a:solidFill>
                  <a:schemeClr val="tx1"/>
                </a:solidFill>
                <a:prstDash val="solid"/>
              </a:ln>
            </c:spPr>
          </c:dPt>
          <c:dPt>
            <c:idx val="5"/>
            <c:invertIfNegative val="0"/>
            <c:bubble3D val="0"/>
            <c:spPr>
              <a:solidFill>
                <a:schemeClr val="accent2"/>
              </a:solidFill>
              <a:ln w="9872">
                <a:solidFill>
                  <a:schemeClr val="tx1"/>
                </a:solidFill>
                <a:prstDash val="solid"/>
              </a:ln>
            </c:spPr>
          </c:dPt>
          <c:dLbls>
            <c:spPr>
              <a:noFill/>
              <a:ln w="19745">
                <a:noFill/>
              </a:ln>
            </c:spPr>
            <c:txPr>
              <a:bodyPr/>
              <a:lstStyle/>
              <a:p>
                <a:pPr>
                  <a:defRPr sz="855"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numRef>
              <c:f>Sheet1!$B$1:$G$1</c:f>
              <c:numCache>
                <c:formatCode>General</c:formatCode>
                <c:ptCount val="6"/>
              </c:numCache>
            </c:numRef>
          </c:cat>
          <c:val>
            <c:numRef>
              <c:f>Sheet1!$B$2:$G$2</c:f>
              <c:numCache>
                <c:formatCode>General</c:formatCode>
                <c:ptCount val="6"/>
                <c:pt idx="0">
                  <c:v>97</c:v>
                </c:pt>
                <c:pt idx="1">
                  <c:v>94</c:v>
                </c:pt>
                <c:pt idx="2">
                  <c:v>80</c:v>
                </c:pt>
                <c:pt idx="3">
                  <c:v>45</c:v>
                </c:pt>
                <c:pt idx="4">
                  <c:v>45</c:v>
                </c:pt>
                <c:pt idx="5">
                  <c:v>38</c:v>
                </c:pt>
              </c:numCache>
            </c:numRef>
          </c:val>
        </c:ser>
        <c:ser>
          <c:idx val="2"/>
          <c:order val="1"/>
          <c:tx>
            <c:strRef>
              <c:f>Sheet1!$A$3</c:f>
              <c:strCache>
                <c:ptCount val="1"/>
              </c:strCache>
            </c:strRef>
          </c:tx>
          <c:spPr>
            <a:solidFill>
              <a:schemeClr val="accent2"/>
            </a:solidFill>
            <a:ln w="9872">
              <a:solidFill>
                <a:schemeClr val="tx1"/>
              </a:solidFill>
              <a:prstDash val="solid"/>
            </a:ln>
          </c:spPr>
          <c:invertIfNegative val="0"/>
          <c:dPt>
            <c:idx val="0"/>
            <c:invertIfNegative val="0"/>
            <c:bubble3D val="0"/>
            <c:spPr>
              <a:solidFill>
                <a:srgbClr val="FFCC99"/>
              </a:solidFill>
              <a:ln w="9872">
                <a:solidFill>
                  <a:schemeClr val="tx1"/>
                </a:solidFill>
                <a:prstDash val="solid"/>
              </a:ln>
            </c:spPr>
          </c:dPt>
          <c:dPt>
            <c:idx val="1"/>
            <c:invertIfNegative val="0"/>
            <c:bubble3D val="0"/>
            <c:spPr>
              <a:solidFill>
                <a:srgbClr val="CC99FF"/>
              </a:solidFill>
              <a:ln w="9872">
                <a:solidFill>
                  <a:schemeClr val="tx1"/>
                </a:solidFill>
                <a:prstDash val="solid"/>
              </a:ln>
            </c:spPr>
          </c:dPt>
          <c:dPt>
            <c:idx val="2"/>
            <c:invertIfNegative val="0"/>
            <c:bubble3D val="0"/>
            <c:spPr>
              <a:solidFill>
                <a:schemeClr val="hlink"/>
              </a:solidFill>
              <a:ln w="9872">
                <a:solidFill>
                  <a:schemeClr val="tx1"/>
                </a:solidFill>
                <a:prstDash val="solid"/>
              </a:ln>
            </c:spPr>
          </c:dPt>
          <c:dPt>
            <c:idx val="3"/>
            <c:invertIfNegative val="0"/>
            <c:bubble3D val="0"/>
            <c:spPr>
              <a:solidFill>
                <a:srgbClr val="FFCC99"/>
              </a:solidFill>
              <a:ln w="9872">
                <a:solidFill>
                  <a:schemeClr val="tx1"/>
                </a:solidFill>
                <a:prstDash val="solid"/>
              </a:ln>
            </c:spPr>
          </c:dPt>
          <c:dPt>
            <c:idx val="4"/>
            <c:invertIfNegative val="0"/>
            <c:bubble3D val="0"/>
            <c:spPr>
              <a:solidFill>
                <a:srgbClr val="CC99FF"/>
              </a:solidFill>
              <a:ln w="9872">
                <a:solidFill>
                  <a:schemeClr val="tx1"/>
                </a:solidFill>
                <a:prstDash val="solid"/>
              </a:ln>
            </c:spPr>
          </c:dPt>
          <c:dPt>
            <c:idx val="5"/>
            <c:invertIfNegative val="0"/>
            <c:bubble3D val="0"/>
            <c:spPr>
              <a:solidFill>
                <a:schemeClr val="hlink"/>
              </a:solidFill>
              <a:ln w="9872">
                <a:solidFill>
                  <a:schemeClr val="tx1"/>
                </a:solidFill>
                <a:prstDash val="solid"/>
              </a:ln>
            </c:spPr>
          </c:dPt>
          <c:dLbls>
            <c:spPr>
              <a:noFill/>
              <a:ln w="19745">
                <a:noFill/>
              </a:ln>
            </c:spPr>
            <c:txPr>
              <a:bodyPr/>
              <a:lstStyle/>
              <a:p>
                <a:pPr>
                  <a:defRPr sz="855"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numRef>
              <c:f>Sheet1!$B$1:$G$1</c:f>
              <c:numCache>
                <c:formatCode>General</c:formatCode>
                <c:ptCount val="6"/>
              </c:numCache>
            </c:numRef>
          </c:cat>
          <c:val>
            <c:numRef>
              <c:f>Sheet1!$B$3:$G$3</c:f>
              <c:numCache>
                <c:formatCode>General</c:formatCode>
                <c:ptCount val="6"/>
                <c:pt idx="0">
                  <c:v>91</c:v>
                </c:pt>
                <c:pt idx="1">
                  <c:v>85</c:v>
                </c:pt>
                <c:pt idx="2">
                  <c:v>74</c:v>
                </c:pt>
                <c:pt idx="3">
                  <c:v>44</c:v>
                </c:pt>
                <c:pt idx="4">
                  <c:v>38</c:v>
                </c:pt>
                <c:pt idx="5">
                  <c:v>27</c:v>
                </c:pt>
              </c:numCache>
            </c:numRef>
          </c:val>
        </c:ser>
        <c:dLbls>
          <c:showLegendKey val="0"/>
          <c:showVal val="1"/>
          <c:showCatName val="0"/>
          <c:showSerName val="0"/>
          <c:showPercent val="0"/>
          <c:showBubbleSize val="0"/>
        </c:dLbls>
        <c:gapWidth val="150"/>
        <c:axId val="38344192"/>
        <c:axId val="38345728"/>
      </c:barChart>
      <c:catAx>
        <c:axId val="38344192"/>
        <c:scaling>
          <c:orientation val="minMax"/>
        </c:scaling>
        <c:delete val="0"/>
        <c:axPos val="b"/>
        <c:numFmt formatCode="General" sourceLinked="1"/>
        <c:majorTickMark val="none"/>
        <c:minorTickMark val="none"/>
        <c:tickLblPos val="nextTo"/>
        <c:spPr>
          <a:ln w="2468">
            <a:solidFill>
              <a:schemeClr val="tx1"/>
            </a:solidFill>
            <a:prstDash val="solid"/>
          </a:ln>
        </c:spPr>
        <c:txPr>
          <a:bodyPr rot="0" vert="horz"/>
          <a:lstStyle/>
          <a:p>
            <a:pPr>
              <a:defRPr sz="933" b="1" i="0" u="none" strike="noStrike" baseline="0">
                <a:solidFill>
                  <a:schemeClr val="tx1"/>
                </a:solidFill>
                <a:latin typeface="Arial"/>
                <a:ea typeface="Arial"/>
                <a:cs typeface="Arial"/>
              </a:defRPr>
            </a:pPr>
            <a:endParaRPr lang="en-US"/>
          </a:p>
        </c:txPr>
        <c:crossAx val="38345728"/>
        <c:crosses val="autoZero"/>
        <c:auto val="1"/>
        <c:lblAlgn val="ctr"/>
        <c:lblOffset val="100"/>
        <c:tickLblSkip val="1"/>
        <c:tickMarkSkip val="1"/>
        <c:noMultiLvlLbl val="0"/>
      </c:catAx>
      <c:valAx>
        <c:axId val="38345728"/>
        <c:scaling>
          <c:orientation val="minMax"/>
        </c:scaling>
        <c:delete val="1"/>
        <c:axPos val="l"/>
        <c:numFmt formatCode="General" sourceLinked="1"/>
        <c:majorTickMark val="out"/>
        <c:minorTickMark val="none"/>
        <c:tickLblPos val="nextTo"/>
        <c:crossAx val="38344192"/>
        <c:crosses val="autoZero"/>
        <c:crossBetween val="between"/>
      </c:valAx>
      <c:spPr>
        <a:noFill/>
        <a:ln w="19745">
          <a:noFill/>
        </a:ln>
      </c:spPr>
    </c:plotArea>
    <c:plotVisOnly val="1"/>
    <c:dispBlanksAs val="gap"/>
    <c:showDLblsOverMax val="0"/>
  </c:chart>
  <c:spPr>
    <a:noFill/>
    <a:ln>
      <a:noFill/>
    </a:ln>
  </c:spPr>
  <c:txPr>
    <a:bodyPr/>
    <a:lstStyle/>
    <a:p>
      <a:pPr>
        <a:defRPr sz="1088" b="1" i="0" u="none" strike="noStrike" baseline="0">
          <a:solidFill>
            <a:schemeClr val="tx1"/>
          </a:solidFill>
          <a:latin typeface="Arial"/>
          <a:ea typeface="Arial"/>
          <a:cs typeface="Arial"/>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3784461152882205E-2"/>
          <c:y val="2.4282560706401765E-2"/>
          <c:w val="0.97493734335839599"/>
          <c:h val="0.76158940397350994"/>
        </c:manualLayout>
      </c:layout>
      <c:barChart>
        <c:barDir val="col"/>
        <c:grouping val="clustered"/>
        <c:varyColors val="0"/>
        <c:ser>
          <c:idx val="1"/>
          <c:order val="0"/>
          <c:tx>
            <c:strRef>
              <c:f>Sheet1!$A$2</c:f>
              <c:strCache>
                <c:ptCount val="1"/>
                <c:pt idx="0">
                  <c:v>Women</c:v>
                </c:pt>
              </c:strCache>
            </c:strRef>
          </c:tx>
          <c:spPr>
            <a:solidFill>
              <a:schemeClr val="tx2"/>
            </a:solidFill>
            <a:ln w="11630">
              <a:solidFill>
                <a:schemeClr val="tx1"/>
              </a:solidFill>
              <a:prstDash val="solid"/>
            </a:ln>
          </c:spPr>
          <c:invertIfNegative val="0"/>
          <c:dLbls>
            <c:spPr>
              <a:noFill/>
              <a:ln w="23261">
                <a:noFill/>
              </a:ln>
            </c:spPr>
            <c:txPr>
              <a:bodyPr/>
              <a:lstStyle/>
              <a:p>
                <a:pPr>
                  <a:defRPr sz="1236"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Sheet1!$B$1:$H$1</c:f>
              <c:strCache>
                <c:ptCount val="7"/>
                <c:pt idx="0">
                  <c:v>Benin 2006</c:v>
                </c:pt>
                <c:pt idx="1">
                  <c:v>Cameroon 2004</c:v>
                </c:pt>
                <c:pt idx="2">
                  <c:v>Egypt 2008</c:v>
                </c:pt>
                <c:pt idx="3">
                  <c:v>Guinea 2005</c:v>
                </c:pt>
                <c:pt idx="4">
                  <c:v>  Mali  2006</c:v>
                </c:pt>
                <c:pt idx="5">
                  <c:v>Niger 2006</c:v>
                </c:pt>
                <c:pt idx="6">
                  <c:v>Nigeria 2008</c:v>
                </c:pt>
              </c:strCache>
            </c:strRef>
          </c:cat>
          <c:val>
            <c:numRef>
              <c:f>Sheet1!$B$2:$H$2</c:f>
              <c:numCache>
                <c:formatCode>General</c:formatCode>
                <c:ptCount val="7"/>
                <c:pt idx="0">
                  <c:v>93</c:v>
                </c:pt>
                <c:pt idx="1">
                  <c:v>84</c:v>
                </c:pt>
                <c:pt idx="2">
                  <c:v>35</c:v>
                </c:pt>
                <c:pt idx="3">
                  <c:v>18</c:v>
                </c:pt>
                <c:pt idx="4">
                  <c:v>16</c:v>
                </c:pt>
                <c:pt idx="5">
                  <c:v>89</c:v>
                </c:pt>
                <c:pt idx="6">
                  <c:v>62</c:v>
                </c:pt>
              </c:numCache>
            </c:numRef>
          </c:val>
        </c:ser>
        <c:ser>
          <c:idx val="2"/>
          <c:order val="1"/>
          <c:tx>
            <c:strRef>
              <c:f>Sheet1!$A$3</c:f>
              <c:strCache>
                <c:ptCount val="1"/>
                <c:pt idx="0">
                  <c:v>Men</c:v>
                </c:pt>
              </c:strCache>
            </c:strRef>
          </c:tx>
          <c:spPr>
            <a:solidFill>
              <a:schemeClr val="tx2">
                <a:lumMod val="20000"/>
                <a:lumOff val="80000"/>
              </a:schemeClr>
            </a:solidFill>
            <a:ln w="11630">
              <a:solidFill>
                <a:schemeClr val="tx1"/>
              </a:solidFill>
              <a:prstDash val="solid"/>
            </a:ln>
          </c:spPr>
          <c:invertIfNegative val="0"/>
          <c:dLbls>
            <c:spPr>
              <a:noFill/>
              <a:ln w="23261">
                <a:noFill/>
              </a:ln>
            </c:spPr>
            <c:txPr>
              <a:bodyPr/>
              <a:lstStyle/>
              <a:p>
                <a:pPr>
                  <a:defRPr sz="1236"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Sheet1!$B$1:$H$1</c:f>
              <c:strCache>
                <c:ptCount val="7"/>
                <c:pt idx="0">
                  <c:v>Benin 2006</c:v>
                </c:pt>
                <c:pt idx="1">
                  <c:v>Cameroon 2004</c:v>
                </c:pt>
                <c:pt idx="2">
                  <c:v>Egypt 2008</c:v>
                </c:pt>
                <c:pt idx="3">
                  <c:v>Guinea 2005</c:v>
                </c:pt>
                <c:pt idx="4">
                  <c:v>  Mali  2006</c:v>
                </c:pt>
                <c:pt idx="5">
                  <c:v>Niger 2006</c:v>
                </c:pt>
                <c:pt idx="6">
                  <c:v>Nigeria 2008</c:v>
                </c:pt>
              </c:strCache>
            </c:strRef>
          </c:cat>
          <c:val>
            <c:numRef>
              <c:f>Sheet1!$B$3:$H$3</c:f>
              <c:numCache>
                <c:formatCode>General</c:formatCode>
                <c:ptCount val="7"/>
                <c:pt idx="0">
                  <c:v>95</c:v>
                </c:pt>
                <c:pt idx="1">
                  <c:v>85</c:v>
                </c:pt>
                <c:pt idx="2">
                  <c:v>27</c:v>
                </c:pt>
                <c:pt idx="3">
                  <c:v>41</c:v>
                </c:pt>
                <c:pt idx="4">
                  <c:v>21</c:v>
                </c:pt>
                <c:pt idx="5">
                  <c:v>86</c:v>
                </c:pt>
                <c:pt idx="6">
                  <c:v>64</c:v>
                </c:pt>
              </c:numCache>
            </c:numRef>
          </c:val>
        </c:ser>
        <c:dLbls>
          <c:showLegendKey val="0"/>
          <c:showVal val="1"/>
          <c:showCatName val="0"/>
          <c:showSerName val="0"/>
          <c:showPercent val="0"/>
          <c:showBubbleSize val="0"/>
        </c:dLbls>
        <c:gapWidth val="150"/>
        <c:axId val="38509952"/>
        <c:axId val="38540416"/>
      </c:barChart>
      <c:catAx>
        <c:axId val="38509952"/>
        <c:scaling>
          <c:orientation val="minMax"/>
        </c:scaling>
        <c:delete val="0"/>
        <c:axPos val="b"/>
        <c:numFmt formatCode="General" sourceLinked="1"/>
        <c:majorTickMark val="none"/>
        <c:minorTickMark val="none"/>
        <c:tickLblPos val="nextTo"/>
        <c:spPr>
          <a:ln w="2908">
            <a:solidFill>
              <a:schemeClr val="tx1"/>
            </a:solidFill>
            <a:prstDash val="solid"/>
          </a:ln>
        </c:spPr>
        <c:txPr>
          <a:bodyPr rot="0" vert="horz"/>
          <a:lstStyle/>
          <a:p>
            <a:pPr>
              <a:defRPr sz="1053" b="1" i="0" u="none" strike="noStrike" baseline="0">
                <a:solidFill>
                  <a:schemeClr val="tx1"/>
                </a:solidFill>
                <a:latin typeface="Arial"/>
                <a:ea typeface="Arial"/>
                <a:cs typeface="Arial"/>
              </a:defRPr>
            </a:pPr>
            <a:endParaRPr lang="en-US"/>
          </a:p>
        </c:txPr>
        <c:crossAx val="38540416"/>
        <c:crosses val="autoZero"/>
        <c:auto val="1"/>
        <c:lblAlgn val="ctr"/>
        <c:lblOffset val="100"/>
        <c:tickLblSkip val="1"/>
        <c:tickMarkSkip val="1"/>
        <c:noMultiLvlLbl val="0"/>
      </c:catAx>
      <c:valAx>
        <c:axId val="38540416"/>
        <c:scaling>
          <c:orientation val="minMax"/>
        </c:scaling>
        <c:delete val="1"/>
        <c:axPos val="l"/>
        <c:numFmt formatCode="General" sourceLinked="1"/>
        <c:majorTickMark val="out"/>
        <c:minorTickMark val="none"/>
        <c:tickLblPos val="nextTo"/>
        <c:crossAx val="38509952"/>
        <c:crosses val="autoZero"/>
        <c:crossBetween val="between"/>
      </c:valAx>
      <c:spPr>
        <a:noFill/>
        <a:ln w="23261">
          <a:noFill/>
        </a:ln>
      </c:spPr>
    </c:plotArea>
    <c:legend>
      <c:legendPos val="b"/>
      <c:layout>
        <c:manualLayout>
          <c:xMode val="edge"/>
          <c:yMode val="edge"/>
          <c:x val="1.2544194439038221E-2"/>
          <c:y val="0.93005765811531627"/>
          <c:w val="0.14374277995309237"/>
          <c:h val="5.6263494044694669E-2"/>
        </c:manualLayout>
      </c:layout>
      <c:overlay val="0"/>
      <c:spPr>
        <a:noFill/>
        <a:ln w="2908">
          <a:noFill/>
          <a:prstDash val="solid"/>
        </a:ln>
      </c:spPr>
      <c:txPr>
        <a:bodyPr/>
        <a:lstStyle/>
        <a:p>
          <a:pPr>
            <a:defRPr sz="966" b="0"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1236" b="1" i="0" u="none" strike="noStrike" baseline="0">
          <a:solidFill>
            <a:schemeClr val="tx1"/>
          </a:solidFill>
          <a:latin typeface="Arial"/>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1" y="0"/>
            <a:ext cx="2982913" cy="465138"/>
          </a:xfrm>
          <a:prstGeom prst="rect">
            <a:avLst/>
          </a:prstGeom>
          <a:noFill/>
          <a:ln>
            <a:noFill/>
          </a:ln>
          <a:extLst/>
        </p:spPr>
        <p:txBody>
          <a:bodyPr vert="horz" wrap="square" lIns="92446" tIns="46223" rIns="92446" bIns="46223" numCol="1" anchor="t" anchorCtr="0" compatLnSpc="1">
            <a:prstTxWarp prst="textNoShape">
              <a:avLst/>
            </a:prstTxWarp>
          </a:bodyPr>
          <a:lstStyle>
            <a:lvl1pPr defTabSz="923925" eaLnBrk="0" hangingPunct="0">
              <a:defRPr sz="1200">
                <a:ea typeface="ＭＳ Ｐゴシック" charset="-128"/>
                <a:cs typeface="+mn-cs"/>
              </a:defRPr>
            </a:lvl1pPr>
          </a:lstStyle>
          <a:p>
            <a:pPr>
              <a:defRPr/>
            </a:pPr>
            <a:endParaRPr lang="en-US"/>
          </a:p>
        </p:txBody>
      </p:sp>
      <p:sp>
        <p:nvSpPr>
          <p:cNvPr id="1027" name="Rectangle 3"/>
          <p:cNvSpPr>
            <a:spLocks noGrp="1" noChangeArrowheads="1"/>
          </p:cNvSpPr>
          <p:nvPr>
            <p:ph type="dt" sz="quarter" idx="1"/>
          </p:nvPr>
        </p:nvSpPr>
        <p:spPr bwMode="auto">
          <a:xfrm>
            <a:off x="3900489" y="0"/>
            <a:ext cx="2981325" cy="465138"/>
          </a:xfrm>
          <a:prstGeom prst="rect">
            <a:avLst/>
          </a:prstGeom>
          <a:noFill/>
          <a:ln>
            <a:noFill/>
          </a:ln>
          <a:extLst/>
        </p:spPr>
        <p:txBody>
          <a:bodyPr vert="horz" wrap="square" lIns="92446" tIns="46223" rIns="92446" bIns="46223" numCol="1" anchor="t" anchorCtr="0" compatLnSpc="1">
            <a:prstTxWarp prst="textNoShape">
              <a:avLst/>
            </a:prstTxWarp>
          </a:bodyPr>
          <a:lstStyle>
            <a:lvl1pPr algn="r" defTabSz="923925" eaLnBrk="0" hangingPunct="0">
              <a:defRPr sz="1200">
                <a:ea typeface="ＭＳ Ｐゴシック" charset="-128"/>
                <a:cs typeface="+mn-cs"/>
              </a:defRPr>
            </a:lvl1pPr>
          </a:lstStyle>
          <a:p>
            <a:pPr>
              <a:defRPr/>
            </a:pPr>
            <a:endParaRPr lang="en-US"/>
          </a:p>
        </p:txBody>
      </p:sp>
      <p:sp>
        <p:nvSpPr>
          <p:cNvPr id="1028" name="Rectangle 4"/>
          <p:cNvSpPr>
            <a:spLocks noGrp="1" noChangeArrowheads="1"/>
          </p:cNvSpPr>
          <p:nvPr>
            <p:ph type="ftr" sz="quarter" idx="2"/>
          </p:nvPr>
        </p:nvSpPr>
        <p:spPr bwMode="auto">
          <a:xfrm>
            <a:off x="1" y="8831265"/>
            <a:ext cx="2982913" cy="465137"/>
          </a:xfrm>
          <a:prstGeom prst="rect">
            <a:avLst/>
          </a:prstGeom>
          <a:noFill/>
          <a:ln>
            <a:noFill/>
          </a:ln>
          <a:extLst/>
        </p:spPr>
        <p:txBody>
          <a:bodyPr vert="horz" wrap="square" lIns="92446" tIns="46223" rIns="92446" bIns="46223" numCol="1" anchor="b" anchorCtr="0" compatLnSpc="1">
            <a:prstTxWarp prst="textNoShape">
              <a:avLst/>
            </a:prstTxWarp>
          </a:bodyPr>
          <a:lstStyle>
            <a:lvl1pPr defTabSz="923925" eaLnBrk="0" hangingPunct="0">
              <a:defRPr sz="1200">
                <a:ea typeface="ＭＳ Ｐゴシック" charset="-128"/>
                <a:cs typeface="+mn-cs"/>
              </a:defRPr>
            </a:lvl1pPr>
          </a:lstStyle>
          <a:p>
            <a:pPr>
              <a:defRPr/>
            </a:pPr>
            <a:endParaRPr lang="en-US"/>
          </a:p>
        </p:txBody>
      </p:sp>
      <p:sp>
        <p:nvSpPr>
          <p:cNvPr id="1029" name="Rectangle 5"/>
          <p:cNvSpPr>
            <a:spLocks noGrp="1" noChangeArrowheads="1"/>
          </p:cNvSpPr>
          <p:nvPr>
            <p:ph type="sldNum" sz="quarter" idx="3"/>
          </p:nvPr>
        </p:nvSpPr>
        <p:spPr bwMode="auto">
          <a:xfrm>
            <a:off x="3900489" y="8831265"/>
            <a:ext cx="2981325" cy="465137"/>
          </a:xfrm>
          <a:prstGeom prst="rect">
            <a:avLst/>
          </a:prstGeom>
          <a:noFill/>
          <a:ln>
            <a:noFill/>
          </a:ln>
          <a:extLst/>
        </p:spPr>
        <p:txBody>
          <a:bodyPr vert="horz" wrap="square" lIns="92446" tIns="46223" rIns="92446" bIns="46223" numCol="1" anchor="b" anchorCtr="0" compatLnSpc="1">
            <a:prstTxWarp prst="textNoShape">
              <a:avLst/>
            </a:prstTxWarp>
          </a:bodyPr>
          <a:lstStyle>
            <a:lvl1pPr algn="r" defTabSz="923925" eaLnBrk="0" hangingPunct="0">
              <a:defRPr sz="1200">
                <a:ea typeface="ＭＳ Ｐゴシック" charset="-128"/>
                <a:cs typeface="+mn-cs"/>
              </a:defRPr>
            </a:lvl1pPr>
          </a:lstStyle>
          <a:p>
            <a:pPr>
              <a:defRPr/>
            </a:pPr>
            <a:fld id="{86B331E5-0968-4AEF-92A4-80ACF7B5DF42}" type="slidenum">
              <a:rPr lang="en-US"/>
              <a:pPr>
                <a:defRPr/>
              </a:pPr>
              <a:t>‹#›</a:t>
            </a:fld>
            <a:endParaRPr lang="en-US"/>
          </a:p>
        </p:txBody>
      </p:sp>
    </p:spTree>
    <p:extLst>
      <p:ext uri="{BB962C8B-B14F-4D97-AF65-F5344CB8AC3E}">
        <p14:creationId xmlns:p14="http://schemas.microsoft.com/office/powerpoint/2010/main" val="38297907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874" name="Rectangle 2"/>
          <p:cNvSpPr>
            <a:spLocks noGrp="1" noChangeArrowheads="1"/>
          </p:cNvSpPr>
          <p:nvPr>
            <p:ph type="hdr" sz="quarter"/>
          </p:nvPr>
        </p:nvSpPr>
        <p:spPr bwMode="auto">
          <a:xfrm>
            <a:off x="1" y="0"/>
            <a:ext cx="2982913" cy="465138"/>
          </a:xfrm>
          <a:prstGeom prst="rect">
            <a:avLst/>
          </a:prstGeom>
          <a:noFill/>
          <a:ln>
            <a:noFill/>
          </a:ln>
          <a:extLst/>
        </p:spPr>
        <p:txBody>
          <a:bodyPr vert="horz" wrap="square" lIns="92446" tIns="46223" rIns="92446" bIns="46223" numCol="1" anchor="t" anchorCtr="0" compatLnSpc="1">
            <a:prstTxWarp prst="textNoShape">
              <a:avLst/>
            </a:prstTxWarp>
          </a:bodyPr>
          <a:lstStyle>
            <a:lvl1pPr defTabSz="923925" eaLnBrk="0" hangingPunct="0">
              <a:defRPr sz="1200">
                <a:ea typeface="ＭＳ Ｐゴシック" charset="-128"/>
                <a:cs typeface="+mn-cs"/>
              </a:defRPr>
            </a:lvl1pPr>
          </a:lstStyle>
          <a:p>
            <a:pPr>
              <a:defRPr/>
            </a:pPr>
            <a:endParaRPr lang="en-US"/>
          </a:p>
        </p:txBody>
      </p:sp>
      <p:sp>
        <p:nvSpPr>
          <p:cNvPr id="79875" name="Rectangle 3"/>
          <p:cNvSpPr>
            <a:spLocks noGrp="1" noChangeArrowheads="1"/>
          </p:cNvSpPr>
          <p:nvPr>
            <p:ph type="dt" idx="1"/>
          </p:nvPr>
        </p:nvSpPr>
        <p:spPr bwMode="auto">
          <a:xfrm>
            <a:off x="3900489" y="0"/>
            <a:ext cx="2981325" cy="465138"/>
          </a:xfrm>
          <a:prstGeom prst="rect">
            <a:avLst/>
          </a:prstGeom>
          <a:noFill/>
          <a:ln>
            <a:noFill/>
          </a:ln>
          <a:extLst/>
        </p:spPr>
        <p:txBody>
          <a:bodyPr vert="horz" wrap="square" lIns="92446" tIns="46223" rIns="92446" bIns="46223" numCol="1" anchor="t" anchorCtr="0" compatLnSpc="1">
            <a:prstTxWarp prst="textNoShape">
              <a:avLst/>
            </a:prstTxWarp>
          </a:bodyPr>
          <a:lstStyle>
            <a:lvl1pPr algn="r" defTabSz="923925" eaLnBrk="0" hangingPunct="0">
              <a:defRPr sz="1200">
                <a:ea typeface="ＭＳ Ｐゴシック" charset="-128"/>
                <a:cs typeface="+mn-cs"/>
              </a:defRPr>
            </a:lvl1pPr>
          </a:lstStyle>
          <a:p>
            <a:pPr>
              <a:defRPr/>
            </a:pPr>
            <a:endParaRPr lang="en-US"/>
          </a:p>
        </p:txBody>
      </p:sp>
      <p:sp>
        <p:nvSpPr>
          <p:cNvPr id="17412" name="Rectangle 4"/>
          <p:cNvSpPr>
            <a:spLocks noGrp="1" noRot="1" noChangeAspect="1" noChangeArrowheads="1" noTextEdit="1"/>
          </p:cNvSpPr>
          <p:nvPr>
            <p:ph type="sldImg" idx="2"/>
          </p:nvPr>
        </p:nvSpPr>
        <p:spPr bwMode="auto">
          <a:xfrm>
            <a:off x="1117600" y="696913"/>
            <a:ext cx="4648200" cy="3486150"/>
          </a:xfrm>
          <a:prstGeom prst="rect">
            <a:avLst/>
          </a:prstGeom>
          <a:noFill/>
          <a:ln w="9525">
            <a:solidFill>
              <a:srgbClr val="000000"/>
            </a:solidFill>
            <a:miter lim="800000"/>
            <a:headEnd/>
            <a:tailEnd/>
          </a:ln>
        </p:spPr>
      </p:sp>
      <p:sp>
        <p:nvSpPr>
          <p:cNvPr id="79877" name="Rectangle 5"/>
          <p:cNvSpPr>
            <a:spLocks noGrp="1" noChangeArrowheads="1"/>
          </p:cNvSpPr>
          <p:nvPr>
            <p:ph type="body" sz="quarter" idx="3"/>
          </p:nvPr>
        </p:nvSpPr>
        <p:spPr bwMode="auto">
          <a:xfrm>
            <a:off x="917576" y="4416427"/>
            <a:ext cx="5046663" cy="4183063"/>
          </a:xfrm>
          <a:prstGeom prst="rect">
            <a:avLst/>
          </a:prstGeom>
          <a:noFill/>
          <a:ln>
            <a:noFill/>
          </a:ln>
          <a:extLst/>
        </p:spPr>
        <p:txBody>
          <a:bodyPr vert="horz" wrap="square" lIns="92446" tIns="46223" rIns="92446" bIns="4622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9878" name="Rectangle 6"/>
          <p:cNvSpPr>
            <a:spLocks noGrp="1" noChangeArrowheads="1"/>
          </p:cNvSpPr>
          <p:nvPr>
            <p:ph type="ftr" sz="quarter" idx="4"/>
          </p:nvPr>
        </p:nvSpPr>
        <p:spPr bwMode="auto">
          <a:xfrm>
            <a:off x="1" y="8831265"/>
            <a:ext cx="2982913" cy="465137"/>
          </a:xfrm>
          <a:prstGeom prst="rect">
            <a:avLst/>
          </a:prstGeom>
          <a:noFill/>
          <a:ln>
            <a:noFill/>
          </a:ln>
          <a:extLst/>
        </p:spPr>
        <p:txBody>
          <a:bodyPr vert="horz" wrap="square" lIns="92446" tIns="46223" rIns="92446" bIns="46223" numCol="1" anchor="b" anchorCtr="0" compatLnSpc="1">
            <a:prstTxWarp prst="textNoShape">
              <a:avLst/>
            </a:prstTxWarp>
          </a:bodyPr>
          <a:lstStyle>
            <a:lvl1pPr defTabSz="923925" eaLnBrk="0" hangingPunct="0">
              <a:defRPr sz="1200">
                <a:ea typeface="ＭＳ Ｐゴシック" charset="-128"/>
                <a:cs typeface="+mn-cs"/>
              </a:defRPr>
            </a:lvl1pPr>
          </a:lstStyle>
          <a:p>
            <a:pPr>
              <a:defRPr/>
            </a:pPr>
            <a:endParaRPr lang="en-US"/>
          </a:p>
        </p:txBody>
      </p:sp>
      <p:sp>
        <p:nvSpPr>
          <p:cNvPr id="79879" name="Rectangle 7"/>
          <p:cNvSpPr>
            <a:spLocks noGrp="1" noChangeArrowheads="1"/>
          </p:cNvSpPr>
          <p:nvPr>
            <p:ph type="sldNum" sz="quarter" idx="5"/>
          </p:nvPr>
        </p:nvSpPr>
        <p:spPr bwMode="auto">
          <a:xfrm>
            <a:off x="3900489" y="8831265"/>
            <a:ext cx="2981325" cy="465137"/>
          </a:xfrm>
          <a:prstGeom prst="rect">
            <a:avLst/>
          </a:prstGeom>
          <a:noFill/>
          <a:ln>
            <a:noFill/>
          </a:ln>
          <a:extLst/>
        </p:spPr>
        <p:txBody>
          <a:bodyPr vert="horz" wrap="square" lIns="92446" tIns="46223" rIns="92446" bIns="46223" numCol="1" anchor="b" anchorCtr="0" compatLnSpc="1">
            <a:prstTxWarp prst="textNoShape">
              <a:avLst/>
            </a:prstTxWarp>
          </a:bodyPr>
          <a:lstStyle>
            <a:lvl1pPr algn="r" defTabSz="923925" eaLnBrk="0" hangingPunct="0">
              <a:defRPr sz="1200">
                <a:ea typeface="ＭＳ Ｐゴシック" charset="-128"/>
                <a:cs typeface="+mn-cs"/>
              </a:defRPr>
            </a:lvl1pPr>
          </a:lstStyle>
          <a:p>
            <a:pPr>
              <a:defRPr/>
            </a:pPr>
            <a:fld id="{96FBA243-26B8-481D-8325-B438EAAEE84C}" type="slidenum">
              <a:rPr lang="en-US"/>
              <a:pPr>
                <a:defRPr/>
              </a:pPr>
              <a:t>‹#›</a:t>
            </a:fld>
            <a:endParaRPr lang="en-US"/>
          </a:p>
        </p:txBody>
      </p:sp>
    </p:spTree>
    <p:extLst>
      <p:ext uri="{BB962C8B-B14F-4D97-AF65-F5344CB8AC3E}">
        <p14:creationId xmlns:p14="http://schemas.microsoft.com/office/powerpoint/2010/main" val="16438072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9164F7-2EEC-4D11-9733-CB2A1F9F1C48}" type="slidenum">
              <a:rPr lang="en-US"/>
              <a:pPr/>
              <a:t>1</a:t>
            </a:fld>
            <a:endParaRPr lang="en-US"/>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802D63-5C1E-4274-9400-2E023846DC0A}" type="slidenum">
              <a:rPr lang="en-US"/>
              <a:pPr/>
              <a:t>11</a:t>
            </a:fld>
            <a:endParaRPr lang="en-US"/>
          </a:p>
        </p:txBody>
      </p:sp>
      <p:sp>
        <p:nvSpPr>
          <p:cNvPr id="118786" name="Rectangle 2"/>
          <p:cNvSpPr>
            <a:spLocks noGrp="1" noRot="1" noChangeAspect="1" noChangeArrowheads="1" noTextEdit="1"/>
          </p:cNvSpPr>
          <p:nvPr>
            <p:ph type="sldImg"/>
          </p:nvPr>
        </p:nvSpPr>
        <p:spPr>
          <a:xfrm>
            <a:off x="1120775" y="698500"/>
            <a:ext cx="4643438" cy="3484563"/>
          </a:xfrm>
          <a:ln/>
        </p:spPr>
      </p:sp>
      <p:sp>
        <p:nvSpPr>
          <p:cNvPr id="118787" name="Rectangle 3"/>
          <p:cNvSpPr>
            <a:spLocks noGrp="1" noChangeArrowheads="1"/>
          </p:cNvSpPr>
          <p:nvPr>
            <p:ph type="body" idx="1"/>
          </p:nvPr>
        </p:nvSpPr>
        <p:spPr>
          <a:xfrm>
            <a:off x="917575" y="4415790"/>
            <a:ext cx="5046663" cy="4181767"/>
          </a:xfrm>
        </p:spPr>
        <p:txBody>
          <a:bodyPr/>
          <a:lstStyle/>
          <a:p>
            <a:r>
              <a:rPr lang="en-US"/>
              <a:t>While household wealth appears to have some correlation to FGM/C status, the relationship is not always consistent. Whether a woman’s wealth status is determined by marriage or inheritance, looking at the importance of wealth quintiles in terms of FGM/C status could be more relevant in regard to daughters.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8F5AF0-F060-4FED-9EC0-1E6368B402C6}" type="slidenum">
              <a:rPr lang="en-US"/>
              <a:pPr/>
              <a:t>12</a:t>
            </a:fld>
            <a:endParaRPr lang="en-US"/>
          </a:p>
        </p:txBody>
      </p:sp>
      <p:sp>
        <p:nvSpPr>
          <p:cNvPr id="121858" name="Rectangle 2"/>
          <p:cNvSpPr>
            <a:spLocks noGrp="1" noRot="1" noChangeAspect="1" noChangeArrowheads="1" noTextEdit="1"/>
          </p:cNvSpPr>
          <p:nvPr>
            <p:ph type="sldImg"/>
          </p:nvPr>
        </p:nvSpPr>
        <p:spPr>
          <a:xfrm>
            <a:off x="1120775" y="698500"/>
            <a:ext cx="4643438" cy="3484563"/>
          </a:xfrm>
          <a:ln/>
        </p:spPr>
      </p:sp>
      <p:sp>
        <p:nvSpPr>
          <p:cNvPr id="121859" name="Rectangle 3"/>
          <p:cNvSpPr>
            <a:spLocks noGrp="1" noChangeArrowheads="1"/>
          </p:cNvSpPr>
          <p:nvPr>
            <p:ph type="body" idx="1"/>
          </p:nvPr>
        </p:nvSpPr>
        <p:spPr>
          <a:xfrm>
            <a:off x="917575" y="4415790"/>
            <a:ext cx="5046663" cy="4181767"/>
          </a:xfrm>
        </p:spPr>
        <p:txBody>
          <a:bodyPr/>
          <a:lstStyle/>
          <a:p>
            <a:r>
              <a:rPr lang="en-US"/>
              <a:t>Over the last decade, a downward trend can be seen in some countries in percent of women cut. Unfortunately, in others, such as Egypt and Chad, data do not yet show much change.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27E937-848F-4B46-9C36-2072B1541F33}" type="slidenum">
              <a:rPr lang="en-US"/>
              <a:pPr/>
              <a:t>13</a:t>
            </a:fld>
            <a:endParaRPr lang="en-US"/>
          </a:p>
        </p:txBody>
      </p:sp>
      <p:sp>
        <p:nvSpPr>
          <p:cNvPr id="123906" name="Rectangle 2"/>
          <p:cNvSpPr>
            <a:spLocks noGrp="1" noRot="1" noChangeAspect="1" noChangeArrowheads="1" noTextEdit="1"/>
          </p:cNvSpPr>
          <p:nvPr>
            <p:ph type="sldImg"/>
          </p:nvPr>
        </p:nvSpPr>
        <p:spPr>
          <a:xfrm>
            <a:off x="1120775" y="698500"/>
            <a:ext cx="4643438" cy="3484563"/>
          </a:xfrm>
          <a:ln/>
        </p:spPr>
      </p:sp>
      <p:sp>
        <p:nvSpPr>
          <p:cNvPr id="123907" name="Rectangle 3"/>
          <p:cNvSpPr>
            <a:spLocks noGrp="1" noChangeArrowheads="1"/>
          </p:cNvSpPr>
          <p:nvPr>
            <p:ph type="body" idx="1"/>
          </p:nvPr>
        </p:nvSpPr>
        <p:spPr>
          <a:xfrm>
            <a:off x="917575" y="4415790"/>
            <a:ext cx="5046663" cy="4181767"/>
          </a:xfrm>
        </p:spPr>
        <p:txBody>
          <a:bodyPr/>
          <a:lstStyle/>
          <a:p>
            <a:r>
              <a:rPr lang="en-US"/>
              <a:t>Attitudes toward FGM/C are slowly changing as more and more women, and men, oppose its continuation. While this is difficult to attribute any one factor, educational attainment among women, legislation prohibiting the practice, and awareness-raising programs may all play a part. </a:t>
            </a:r>
          </a:p>
          <a:p>
            <a:endParaRPr lang="en-US"/>
          </a:p>
          <a:p>
            <a:r>
              <a:rPr lang="en-US"/>
              <a:t>Various factors have contributed significantly to the levels of opposition, such as higher educational attainment among women, legislation prohibiting the practice, and awareness-raising programs.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620BE8-4BFA-4592-942A-BEB36E352377}" type="slidenum">
              <a:rPr lang="en-US"/>
              <a:pPr/>
              <a:t>14</a:t>
            </a:fld>
            <a:endParaRPr lang="en-US"/>
          </a:p>
        </p:txBody>
      </p:sp>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a:xfrm>
            <a:off x="688182" y="4415790"/>
            <a:ext cx="5505450" cy="4183380"/>
          </a:xfrm>
        </p:spPr>
        <p:txBody>
          <a:bodyPr/>
          <a:lstStyle/>
          <a:p>
            <a:r>
              <a:rPr lang="en-US"/>
              <a:t>Some countries have enacted laws that specifically prohibit FGM/C. Others have no specific laws, but existing general provisions of criminal codes may be applied to FGM/C. And, some have no laws at all.</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77C1E2-04D3-4B7A-80D6-F988833BFB9F}" type="slidenum">
              <a:rPr lang="en-US"/>
              <a:pPr/>
              <a:t>2</a:t>
            </a:fld>
            <a:endParaRPr lang="en-US"/>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42310A-C9DE-4673-A7CC-D58DEC6D56AC}" type="slidenum">
              <a:rPr lang="en-US"/>
              <a:pPr/>
              <a:t>4</a:t>
            </a:fld>
            <a:endParaRPr lang="en-US"/>
          </a:p>
        </p:txBody>
      </p:sp>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p:txBody>
          <a:bodyPr/>
          <a:lstStyle/>
          <a:p>
            <a:r>
              <a:rPr lang="en-US"/>
              <a:t>Few of the countries reporting on type of FGM/C use the standard World Health Organization definitions, making it difficult to compare across countries. The typology is adapted in many countries to reflect the variations of the local practice.</a:t>
            </a:r>
          </a:p>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19D25E-C678-497C-BDE3-E96DBFC7EF2F}" type="slidenum">
              <a:rPr lang="en-US"/>
              <a:pPr/>
              <a:t>5</a:t>
            </a:fld>
            <a:endParaRPr lang="en-US"/>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p:txBody>
          <a:bodyPr/>
          <a:lstStyle/>
          <a:p>
            <a:r>
              <a:rPr lang="en-US"/>
              <a:t>While in some countries there is little difference in prevalence between older women (ages 35 to 39) and younger women (ages 15 to 19), in others – such as Egypt, Ethiopia, Côte d’Ivoire, and Kenya – the difference is significant. This may be a sign that the practice is being abandoned.</a:t>
            </a:r>
          </a:p>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D2AD0F-2662-4392-A7D6-39BB1710D3EE}" type="slidenum">
              <a:rPr lang="en-US"/>
              <a:pPr/>
              <a:t>6</a:t>
            </a:fld>
            <a:endParaRPr lang="en-US"/>
          </a:p>
        </p:txBody>
      </p:sp>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p:txBody>
          <a:bodyPr/>
          <a:lstStyle/>
          <a:p>
            <a:r>
              <a:rPr lang="en-US"/>
              <a:t>With some exceptions, women who live in urban areas are generally less likely to practice FGM/C. This may be due to the greater availability of and exposure to information in urban versus rural settings and to ethnic settlement patterns. As countries become increasingly urbanized, the urban-rural differences may become less clear.</a:t>
            </a:r>
          </a:p>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D27F81-C85A-4E92-AD43-C8C6CAC1DD84}" type="slidenum">
              <a:rPr lang="en-US"/>
              <a:pPr/>
              <a:t>7</a:t>
            </a:fld>
            <a:endParaRPr lang="en-US"/>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r>
              <a:rPr lang="en-US"/>
              <a:t>Prevalence rates often vary significantly within countries. These variations are often derived from ethnic and religious differences in regional populations. In some cases, the differences may be attributed to the success of awareness campaigns to end the practice.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EB85BB-8B1D-4238-A61B-93EDBF7CA503}" type="slidenum">
              <a:rPr lang="en-US"/>
              <a:pPr/>
              <a:t>8</a:t>
            </a:fld>
            <a:endParaRPr lang="en-US"/>
          </a:p>
        </p:txBody>
      </p:sp>
      <p:sp>
        <p:nvSpPr>
          <p:cNvPr id="111618" name="Rectangle 2"/>
          <p:cNvSpPr>
            <a:spLocks noGrp="1" noRot="1" noChangeAspect="1" noChangeArrowheads="1" noTextEdit="1"/>
          </p:cNvSpPr>
          <p:nvPr>
            <p:ph type="sldImg"/>
          </p:nvPr>
        </p:nvSpPr>
        <p:spPr>
          <a:xfrm>
            <a:off x="1120775" y="698500"/>
            <a:ext cx="4643438" cy="3484563"/>
          </a:xfrm>
          <a:ln/>
        </p:spPr>
      </p:sp>
      <p:sp>
        <p:nvSpPr>
          <p:cNvPr id="111619" name="Rectangle 3"/>
          <p:cNvSpPr>
            <a:spLocks noGrp="1" noChangeArrowheads="1"/>
          </p:cNvSpPr>
          <p:nvPr>
            <p:ph type="body" idx="1"/>
          </p:nvPr>
        </p:nvSpPr>
        <p:spPr>
          <a:xfrm>
            <a:off x="917575" y="4415790"/>
            <a:ext cx="5046663" cy="4181767"/>
          </a:xfrm>
        </p:spPr>
        <p:txBody>
          <a:bodyPr/>
          <a:lstStyle/>
          <a:p>
            <a:r>
              <a:rPr lang="en-US"/>
              <a:t>FGM/C poses serious physical and mental health risks for women and young girls, especially where extreme forms of the procedure occur. Information about the type performed can provide important insights into possible medical consequences, including complications in childbirth and even maternal deaths.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142B70-44CF-48D7-BC4A-CEE186955A07}" type="slidenum">
              <a:rPr lang="en-US"/>
              <a:pPr/>
              <a:t>9</a:t>
            </a:fld>
            <a:endParaRPr lang="en-US"/>
          </a:p>
        </p:txBody>
      </p:sp>
      <p:sp>
        <p:nvSpPr>
          <p:cNvPr id="113666" name="Rectangle 2"/>
          <p:cNvSpPr>
            <a:spLocks noGrp="1" noRot="1" noChangeAspect="1" noChangeArrowheads="1" noTextEdit="1"/>
          </p:cNvSpPr>
          <p:nvPr>
            <p:ph type="sldImg"/>
          </p:nvPr>
        </p:nvSpPr>
        <p:spPr>
          <a:xfrm>
            <a:off x="1120775" y="698500"/>
            <a:ext cx="4643438" cy="3484563"/>
          </a:xfrm>
          <a:ln/>
        </p:spPr>
      </p:sp>
      <p:sp>
        <p:nvSpPr>
          <p:cNvPr id="113667" name="Rectangle 3"/>
          <p:cNvSpPr>
            <a:spLocks noGrp="1" noChangeArrowheads="1"/>
          </p:cNvSpPr>
          <p:nvPr>
            <p:ph type="body" idx="1"/>
          </p:nvPr>
        </p:nvSpPr>
        <p:spPr>
          <a:xfrm>
            <a:off x="917575" y="4415790"/>
            <a:ext cx="5046663" cy="4181767"/>
          </a:xfrm>
        </p:spPr>
        <p:txBody>
          <a:bodyPr/>
          <a:lstStyle/>
          <a:p>
            <a:r>
              <a:rPr lang="en-US"/>
              <a:t>Typically, traditional practitioners, including midwives and excisors, have carried out the procedure, but a discouraging trend has been noted in some countries where medical professionals are increasingly involved.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E543C6-654E-40EE-B944-E787F07CBFF9}" type="slidenum">
              <a:rPr lang="en-US"/>
              <a:pPr/>
              <a:t>10</a:t>
            </a:fld>
            <a:endParaRPr lang="en-US"/>
          </a:p>
        </p:txBody>
      </p:sp>
      <p:sp>
        <p:nvSpPr>
          <p:cNvPr id="116738" name="Rectangle 2"/>
          <p:cNvSpPr>
            <a:spLocks noGrp="1" noRot="1" noChangeAspect="1" noChangeArrowheads="1" noTextEdit="1"/>
          </p:cNvSpPr>
          <p:nvPr>
            <p:ph type="sldImg"/>
          </p:nvPr>
        </p:nvSpPr>
        <p:spPr>
          <a:xfrm>
            <a:off x="1120775" y="698500"/>
            <a:ext cx="4643438" cy="3484563"/>
          </a:xfrm>
          <a:ln/>
        </p:spPr>
      </p:sp>
      <p:sp>
        <p:nvSpPr>
          <p:cNvPr id="116739" name="Rectangle 3"/>
          <p:cNvSpPr>
            <a:spLocks noGrp="1" noChangeArrowheads="1"/>
          </p:cNvSpPr>
          <p:nvPr>
            <p:ph type="body" idx="1"/>
          </p:nvPr>
        </p:nvSpPr>
        <p:spPr>
          <a:xfrm>
            <a:off x="917575" y="4415790"/>
            <a:ext cx="5046663" cy="4181767"/>
          </a:xfrm>
        </p:spPr>
        <p:txBody>
          <a:bodyPr/>
          <a:lstStyle/>
          <a:p>
            <a:r>
              <a:rPr lang="en-US"/>
              <a:t>The relationship between a woman’s FGM/C status and her educational level can often be misleading, as the procedure usually takes place before education is completed and often before it commences. However, prevalence rates are generally lower among women with higher education, signaling that girls who have been cut may grow up with limited opportunities for education.</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4" name="Picture 84" descr="titlepagebg_solidblue"/>
          <p:cNvPicPr>
            <a:picLocks noChangeAspect="1" noChangeArrowheads="1"/>
          </p:cNvPicPr>
          <p:nvPr userDrawn="1"/>
        </p:nvPicPr>
        <p:blipFill>
          <a:blip r:embed="rId3"/>
          <a:srcRect/>
          <a:stretch>
            <a:fillRect/>
          </a:stretch>
        </p:blipFill>
        <p:spPr bwMode="auto">
          <a:xfrm>
            <a:off x="0" y="0"/>
            <a:ext cx="9148763" cy="6888163"/>
          </a:xfrm>
          <a:prstGeom prst="rect">
            <a:avLst/>
          </a:prstGeom>
          <a:noFill/>
          <a:ln w="9525">
            <a:noFill/>
            <a:miter lim="800000"/>
            <a:headEnd/>
            <a:tailEnd/>
          </a:ln>
        </p:spPr>
      </p:pic>
      <p:sp>
        <p:nvSpPr>
          <p:cNvPr id="77909" name="Rectangle 85"/>
          <p:cNvSpPr>
            <a:spLocks noGrp="1" noChangeArrowheads="1"/>
          </p:cNvSpPr>
          <p:nvPr>
            <p:ph type="ctrTitle" sz="quarter"/>
          </p:nvPr>
        </p:nvSpPr>
        <p:spPr>
          <a:xfrm>
            <a:off x="838200" y="2098675"/>
            <a:ext cx="6248400" cy="1447800"/>
          </a:xfrm>
        </p:spPr>
        <p:txBody>
          <a:bodyPr anchor="b"/>
          <a:lstStyle>
            <a:lvl1pPr>
              <a:defRPr/>
            </a:lvl1pPr>
          </a:lstStyle>
          <a:p>
            <a:pPr lvl="0"/>
            <a:r>
              <a:rPr lang="en-US" noProof="0" smtClean="0"/>
              <a:t>Click to edit Master title style</a:t>
            </a:r>
          </a:p>
        </p:txBody>
      </p:sp>
      <p:sp>
        <p:nvSpPr>
          <p:cNvPr id="77910" name="Rectangle 86"/>
          <p:cNvSpPr>
            <a:spLocks noGrp="1" noChangeArrowheads="1"/>
          </p:cNvSpPr>
          <p:nvPr>
            <p:ph type="subTitle" sz="quarter" idx="1"/>
          </p:nvPr>
        </p:nvSpPr>
        <p:spPr>
          <a:xfrm>
            <a:off x="838200" y="3775075"/>
            <a:ext cx="6248400" cy="1101725"/>
          </a:xfrm>
        </p:spPr>
        <p:txBody>
          <a:bodyPr/>
          <a:lstStyle>
            <a:lvl1pPr marL="0" indent="0">
              <a:buFont typeface="Wingdings" pitchFamily="2" charset="2"/>
              <a:buNone/>
              <a:defRPr>
                <a:solidFill>
                  <a:srgbClr val="000000"/>
                </a:solidFill>
              </a:defRPr>
            </a:lvl1pPr>
          </a:lstStyle>
          <a:p>
            <a:pPr lvl="0"/>
            <a:r>
              <a:rPr lang="en-US" noProof="0" smtClean="0"/>
              <a:t>Click to edit Master subtitle style</a:t>
            </a:r>
          </a:p>
        </p:txBody>
      </p:sp>
      <p:sp>
        <p:nvSpPr>
          <p:cNvPr id="5" name="Rectangle 87"/>
          <p:cNvSpPr>
            <a:spLocks noGrp="1" noChangeArrowheads="1"/>
          </p:cNvSpPr>
          <p:nvPr>
            <p:ph type="ftr" sz="quarter" idx="10"/>
          </p:nvPr>
        </p:nvSpPr>
        <p:spPr bwMode="auto">
          <a:xfrm>
            <a:off x="2362200" y="6400800"/>
            <a:ext cx="6324600" cy="457200"/>
          </a:xfrm>
          <a:prstGeom prst="rect">
            <a:avLst/>
          </a:prstGeom>
          <a:extLst/>
        </p:spPr>
        <p:txBody>
          <a:bodyPr vert="horz" wrap="square" lIns="91440" tIns="45720" rIns="91440" bIns="45720" numCol="1" anchor="t" anchorCtr="0" compatLnSpc="1">
            <a:prstTxWarp prst="textNoShape">
              <a:avLst/>
            </a:prstTxWarp>
          </a:bodyPr>
          <a:lstStyle>
            <a:lvl1pPr eaLnBrk="0" hangingPunct="0">
              <a:defRPr sz="1200" b="1">
                <a:ea typeface="ＭＳ Ｐゴシック" charset="-128"/>
                <a:cs typeface="+mn-cs"/>
              </a:defRPr>
            </a:lvl1pPr>
          </a:lstStyle>
          <a:p>
            <a:pPr>
              <a:defRPr/>
            </a:pPr>
            <a:r>
              <a:rPr lang="en-US"/>
              <a:t>POPULATION REFERENCE BUREAU | www.prb.org</a:t>
            </a:r>
          </a:p>
        </p:txBody>
      </p:sp>
    </p:spTree>
  </p:cSld>
  <p:clrMapOvr>
    <a:overrideClrMapping bg1="dk2" tx1="lt1" bg2="dk1"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29425" y="533400"/>
            <a:ext cx="1933575"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23938" y="533400"/>
            <a:ext cx="5653087"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1023938" y="533400"/>
            <a:ext cx="7739062"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33463" y="1676400"/>
            <a:ext cx="3787775"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973638" y="1676400"/>
            <a:ext cx="3789362" cy="4648200"/>
          </a:xfrm>
        </p:spPr>
        <p:txBody>
          <a:bodyPr/>
          <a:lstStyle/>
          <a:p>
            <a:pPr lvl="0"/>
            <a:endParaRPr lang="en-US" noProof="0" smtClean="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23938" y="533400"/>
            <a:ext cx="7739062"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33463" y="1676400"/>
            <a:ext cx="3787775"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73638" y="1676400"/>
            <a:ext cx="3789362"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023938" y="533400"/>
            <a:ext cx="7739062" cy="9906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1033463" y="1676400"/>
            <a:ext cx="7729537" cy="4648200"/>
          </a:xfrm>
        </p:spPr>
        <p:txBody>
          <a:bodyPr/>
          <a:lstStyle/>
          <a:p>
            <a:endParaRPr lang="en-US"/>
          </a:p>
        </p:txBody>
      </p:sp>
    </p:spTree>
    <p:extLst>
      <p:ext uri="{BB962C8B-B14F-4D97-AF65-F5344CB8AC3E}">
        <p14:creationId xmlns:p14="http://schemas.microsoft.com/office/powerpoint/2010/main" val="1246404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33463" y="1676400"/>
            <a:ext cx="3787775"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73638" y="1676400"/>
            <a:ext cx="3789362"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26" name="Rectangle 65"/>
          <p:cNvSpPr>
            <a:spLocks noGrp="1" noChangeArrowheads="1"/>
          </p:cNvSpPr>
          <p:nvPr>
            <p:ph type="title"/>
          </p:nvPr>
        </p:nvSpPr>
        <p:spPr bwMode="auto">
          <a:xfrm>
            <a:off x="1023938" y="533400"/>
            <a:ext cx="7739062"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7" name="Rectangle 66"/>
          <p:cNvSpPr>
            <a:spLocks noGrp="1" noChangeArrowheads="1"/>
          </p:cNvSpPr>
          <p:nvPr>
            <p:ph type="body" idx="1"/>
          </p:nvPr>
        </p:nvSpPr>
        <p:spPr bwMode="auto">
          <a:xfrm>
            <a:off x="1033463" y="1676400"/>
            <a:ext cx="7729537"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Line 84"/>
          <p:cNvSpPr>
            <a:spLocks noChangeShapeType="1"/>
          </p:cNvSpPr>
          <p:nvPr userDrawn="1"/>
        </p:nvSpPr>
        <p:spPr bwMode="auto">
          <a:xfrm>
            <a:off x="152400" y="533400"/>
            <a:ext cx="0" cy="6324600"/>
          </a:xfrm>
          <a:prstGeom prst="line">
            <a:avLst/>
          </a:prstGeom>
          <a:noFill/>
          <a:ln w="317500">
            <a:solidFill>
              <a:schemeClr val="tx2"/>
            </a:solidFill>
            <a:round/>
            <a:headEnd/>
            <a:tailEnd/>
          </a:ln>
          <a:extLst/>
        </p:spPr>
        <p:txBody>
          <a:bodyPr wrap="none" anchor="ctr"/>
          <a:lstStyle/>
          <a:p>
            <a:pPr eaLnBrk="0" hangingPunct="0">
              <a:defRPr/>
            </a:pPr>
            <a:endParaRPr lang="en-US">
              <a:ea typeface="ＭＳ Ｐゴシック" pitchFamily="34" charset="-128"/>
              <a:cs typeface="+mn-cs"/>
            </a:endParaRPr>
          </a:p>
        </p:txBody>
      </p:sp>
      <p:sp>
        <p:nvSpPr>
          <p:cNvPr id="1029" name="Text Box 85"/>
          <p:cNvSpPr txBox="1">
            <a:spLocks noChangeArrowheads="1"/>
          </p:cNvSpPr>
          <p:nvPr userDrawn="1"/>
        </p:nvSpPr>
        <p:spPr bwMode="auto">
          <a:xfrm>
            <a:off x="3886200" y="6507163"/>
            <a:ext cx="4953000" cy="198437"/>
          </a:xfrm>
          <a:prstGeom prst="rect">
            <a:avLst/>
          </a:prstGeom>
          <a:noFill/>
          <a:ln>
            <a:noFill/>
          </a:ln>
          <a:extLst/>
        </p:spPr>
        <p:txBody>
          <a:bodyPr>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eaLnBrk="0" hangingPunct="0">
              <a:defRPr/>
            </a:pPr>
            <a:r>
              <a:rPr lang="en-US" sz="700" dirty="0" smtClean="0">
                <a:cs typeface="+mn-cs"/>
              </a:rPr>
              <a:t>© </a:t>
            </a:r>
            <a:r>
              <a:rPr lang="en-US" sz="700" dirty="0" smtClean="0">
                <a:solidFill>
                  <a:srgbClr val="333333"/>
                </a:solidFill>
                <a:cs typeface="+mn-cs"/>
              </a:rPr>
              <a:t>2012 Population Reference Bureau. All rights reserved. </a:t>
            </a:r>
            <a:r>
              <a:rPr lang="en-US" sz="700" dirty="0" err="1" smtClean="0">
                <a:solidFill>
                  <a:srgbClr val="333333"/>
                </a:solidFill>
                <a:cs typeface="+mn-cs"/>
              </a:rPr>
              <a:t>www.prb.org</a:t>
            </a:r>
            <a:endParaRPr lang="en-US" sz="700" dirty="0" smtClean="0">
              <a:solidFill>
                <a:srgbClr val="333333"/>
              </a:solidFill>
              <a:cs typeface="+mn-cs"/>
            </a:endParaRPr>
          </a:p>
        </p:txBody>
      </p:sp>
      <p:pic>
        <p:nvPicPr>
          <p:cNvPr id="1030" name="Picture 86" descr="ppt-logo"/>
          <p:cNvPicPr>
            <a:picLocks noChangeAspect="1" noChangeArrowheads="1"/>
          </p:cNvPicPr>
          <p:nvPr userDrawn="1"/>
        </p:nvPicPr>
        <p:blipFill>
          <a:blip r:embed="rId16"/>
          <a:srcRect/>
          <a:stretch>
            <a:fillRect/>
          </a:stretch>
        </p:blipFill>
        <p:spPr bwMode="auto">
          <a:xfrm>
            <a:off x="990600" y="6507163"/>
            <a:ext cx="2311400" cy="152400"/>
          </a:xfrm>
          <a:prstGeom prst="rect">
            <a:avLst/>
          </a:prstGeom>
          <a:noFill/>
          <a:ln w="9525">
            <a:noFill/>
            <a:miter lim="800000"/>
            <a:headEnd/>
            <a:tailEnd/>
          </a:ln>
        </p:spPr>
      </p:pic>
      <p:sp>
        <p:nvSpPr>
          <p:cNvPr id="1031" name="Line 87"/>
          <p:cNvSpPr>
            <a:spLocks noChangeShapeType="1"/>
          </p:cNvSpPr>
          <p:nvPr userDrawn="1"/>
        </p:nvSpPr>
        <p:spPr bwMode="auto">
          <a:xfrm flipH="1">
            <a:off x="990600" y="6477000"/>
            <a:ext cx="7772400" cy="0"/>
          </a:xfrm>
          <a:prstGeom prst="line">
            <a:avLst/>
          </a:prstGeom>
          <a:noFill/>
          <a:ln w="6350">
            <a:solidFill>
              <a:schemeClr val="tx1"/>
            </a:solidFill>
            <a:round/>
            <a:headEnd/>
            <a:tailEnd/>
          </a:ln>
          <a:extLst/>
        </p:spPr>
        <p:txBody>
          <a:bodyPr wrap="none" anchor="ctr"/>
          <a:lstStyle/>
          <a:p>
            <a:pPr eaLnBrk="0" hangingPunct="0">
              <a:defRPr/>
            </a:pPr>
            <a:endParaRPr lang="en-US">
              <a:ea typeface="ＭＳ Ｐゴシック" pitchFamily="34" charset="-128"/>
              <a:cs typeface="+mn-cs"/>
            </a:endParaRPr>
          </a:p>
        </p:txBody>
      </p:sp>
    </p:spTree>
  </p:cSld>
  <p:clrMap bg1="lt1" tx1="dk1" bg2="lt2" tx2="dk2" accent1="accent1" accent2="accent2" accent3="accent3" accent4="accent4" accent5="accent5" accent6="accent6" hlink="hlink" folHlink="folHlink"/>
  <p:sldLayoutIdLst>
    <p:sldLayoutId id="2147483739" r:id="rId1"/>
    <p:sldLayoutId id="2147483738" r:id="rId2"/>
    <p:sldLayoutId id="2147483737" r:id="rId3"/>
    <p:sldLayoutId id="2147483736" r:id="rId4"/>
    <p:sldLayoutId id="2147483735" r:id="rId5"/>
    <p:sldLayoutId id="2147483734" r:id="rId6"/>
    <p:sldLayoutId id="2147483733" r:id="rId7"/>
    <p:sldLayoutId id="2147483732" r:id="rId8"/>
    <p:sldLayoutId id="2147483731" r:id="rId9"/>
    <p:sldLayoutId id="2147483730" r:id="rId10"/>
    <p:sldLayoutId id="2147483729" r:id="rId11"/>
    <p:sldLayoutId id="2147483728" r:id="rId12"/>
    <p:sldLayoutId id="2147483727" r:id="rId13"/>
    <p:sldLayoutId id="2147483740" r:id="rId14"/>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lr>
          <a:schemeClr val="folHlink"/>
        </a:buClr>
        <a:buSzPct val="75000"/>
        <a:buFont typeface="Wingdings" pitchFamily="2" charset="2"/>
        <a:buChar char="n"/>
        <a:defRPr sz="30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tx2"/>
        </a:buClr>
        <a:buChar char="•"/>
        <a:defRPr sz="2200">
          <a:solidFill>
            <a:schemeClr val="tx1"/>
          </a:solidFill>
          <a:latin typeface="+mn-lt"/>
        </a:defRPr>
      </a:lvl3pPr>
      <a:lvl4pPr marL="1600200" indent="-228600" algn="l" rtl="0" eaLnBrk="0" fontAlgn="base" hangingPunct="0">
        <a:spcBef>
          <a:spcPct val="20000"/>
        </a:spcBef>
        <a:spcAft>
          <a:spcPct val="0"/>
        </a:spcAft>
        <a:buClr>
          <a:schemeClr val="hlink"/>
        </a:buClr>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85000"/>
        <a:buChar char="•"/>
        <a:defRPr sz="2000">
          <a:solidFill>
            <a:schemeClr val="tx1"/>
          </a:solidFill>
          <a:latin typeface="+mn-lt"/>
        </a:defRPr>
      </a:lvl5pPr>
      <a:lvl6pPr marL="2514600" indent="-228600" algn="l" rtl="0" fontAlgn="base">
        <a:spcBef>
          <a:spcPct val="20000"/>
        </a:spcBef>
        <a:spcAft>
          <a:spcPct val="0"/>
        </a:spcAft>
        <a:buClr>
          <a:schemeClr val="tx1"/>
        </a:buClr>
        <a:buSzPct val="85000"/>
        <a:buChar char="•"/>
        <a:defRPr>
          <a:solidFill>
            <a:schemeClr val="tx1"/>
          </a:solidFill>
          <a:latin typeface="+mn-lt"/>
        </a:defRPr>
      </a:lvl6pPr>
      <a:lvl7pPr marL="2971800" indent="-228600" algn="l" rtl="0" fontAlgn="base">
        <a:spcBef>
          <a:spcPct val="20000"/>
        </a:spcBef>
        <a:spcAft>
          <a:spcPct val="0"/>
        </a:spcAft>
        <a:buClr>
          <a:schemeClr val="tx1"/>
        </a:buClr>
        <a:buSzPct val="85000"/>
        <a:buChar char="•"/>
        <a:defRPr>
          <a:solidFill>
            <a:schemeClr val="tx1"/>
          </a:solidFill>
          <a:latin typeface="+mn-lt"/>
        </a:defRPr>
      </a:lvl7pPr>
      <a:lvl8pPr marL="3429000" indent="-228600" algn="l" rtl="0" fontAlgn="base">
        <a:spcBef>
          <a:spcPct val="20000"/>
        </a:spcBef>
        <a:spcAft>
          <a:spcPct val="0"/>
        </a:spcAft>
        <a:buClr>
          <a:schemeClr val="tx1"/>
        </a:buClr>
        <a:buSzPct val="85000"/>
        <a:buChar char="•"/>
        <a:defRPr>
          <a:solidFill>
            <a:schemeClr val="tx1"/>
          </a:solidFill>
          <a:latin typeface="+mn-lt"/>
        </a:defRPr>
      </a:lvl8pPr>
      <a:lvl9pPr marL="3886200" indent="-228600" algn="l" rtl="0" fontAlgn="base">
        <a:spcBef>
          <a:spcPct val="20000"/>
        </a:spcBef>
        <a:spcAft>
          <a:spcPct val="0"/>
        </a:spcAft>
        <a:buClr>
          <a:schemeClr val="tx1"/>
        </a:buClr>
        <a:buSzPct val="8500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6"/>
          <p:cNvSpPr>
            <a:spLocks noGrp="1" noChangeArrowheads="1"/>
          </p:cNvSpPr>
          <p:nvPr>
            <p:ph type="ctrTitle" sz="quarter"/>
          </p:nvPr>
        </p:nvSpPr>
        <p:spPr/>
        <p:txBody>
          <a:bodyPr/>
          <a:lstStyle/>
          <a:p>
            <a:r>
              <a:rPr lang="en-US" sz="3200"/>
              <a:t>Female Genital Mutilation and Cutting: Telling a Story with Trends</a:t>
            </a:r>
            <a:br>
              <a:rPr lang="en-US" sz="3200"/>
            </a:br>
            <a:endParaRPr lang="en-US" sz="3200"/>
          </a:p>
        </p:txBody>
      </p:sp>
      <p:sp>
        <p:nvSpPr>
          <p:cNvPr id="2057" name="Text Box 9"/>
          <p:cNvSpPr txBox="1">
            <a:spLocks noChangeArrowheads="1"/>
          </p:cNvSpPr>
          <p:nvPr/>
        </p:nvSpPr>
        <p:spPr bwMode="auto">
          <a:xfrm>
            <a:off x="838200" y="5334000"/>
            <a:ext cx="7696200" cy="336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spcBef>
                <a:spcPct val="50000"/>
              </a:spcBef>
            </a:pPr>
            <a:endParaRPr lang="en-US" sz="1600">
              <a:solidFill>
                <a:srgbClr val="000000"/>
              </a:solidFill>
            </a:endParaRPr>
          </a:p>
        </p:txBody>
      </p:sp>
      <p:sp>
        <p:nvSpPr>
          <p:cNvPr id="2058" name="Rectangle 10"/>
          <p:cNvSpPr>
            <a:spLocks noChangeArrowheads="1"/>
          </p:cNvSpPr>
          <p:nvPr/>
        </p:nvSpPr>
        <p:spPr bwMode="auto">
          <a:xfrm>
            <a:off x="914400" y="6400800"/>
            <a:ext cx="12954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endParaRPr lang="en-US" sz="1400"/>
          </a:p>
        </p:txBody>
      </p:sp>
      <p:pic>
        <p:nvPicPr>
          <p:cNvPr id="2061" name="Picture 13" descr="Vertical_CMYK_60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 y="5699125"/>
            <a:ext cx="1371600" cy="1082675"/>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IDEA-logo-2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67550" y="6157912"/>
            <a:ext cx="1981200" cy="6524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15388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a:xfrm>
            <a:off x="838200" y="381000"/>
            <a:ext cx="7739063" cy="990600"/>
          </a:xfrm>
        </p:spPr>
        <p:txBody>
          <a:bodyPr/>
          <a:lstStyle/>
          <a:p>
            <a:r>
              <a:rPr lang="en-US" sz="2800" dirty="0"/>
              <a:t>Female Genital Mutilation/Cutting, by Education</a:t>
            </a:r>
          </a:p>
        </p:txBody>
      </p:sp>
      <p:graphicFrame>
        <p:nvGraphicFramePr>
          <p:cNvPr id="2" name="Object 4"/>
          <p:cNvGraphicFramePr>
            <a:graphicFrameLocks noGrp="1" noChangeAspect="1"/>
          </p:cNvGraphicFramePr>
          <p:nvPr>
            <p:ph type="chart" idx="1"/>
            <p:extLst>
              <p:ext uri="{D42A27DB-BD31-4B8C-83A1-F6EECF244321}">
                <p14:modId xmlns:p14="http://schemas.microsoft.com/office/powerpoint/2010/main" val="4118644461"/>
              </p:ext>
            </p:extLst>
          </p:nvPr>
        </p:nvGraphicFramePr>
        <p:xfrm>
          <a:off x="965200" y="1574801"/>
          <a:ext cx="7594600" cy="4292600"/>
        </p:xfrm>
        <a:graphic>
          <a:graphicData uri="http://schemas.openxmlformats.org/drawingml/2006/chart">
            <c:chart xmlns:c="http://schemas.openxmlformats.org/drawingml/2006/chart" xmlns:r="http://schemas.openxmlformats.org/officeDocument/2006/relationships" r:id="rId3"/>
          </a:graphicData>
        </a:graphic>
      </p:graphicFrame>
      <p:sp>
        <p:nvSpPr>
          <p:cNvPr id="115715" name="Text Box 3"/>
          <p:cNvSpPr txBox="1">
            <a:spLocks noChangeArrowheads="1"/>
          </p:cNvSpPr>
          <p:nvPr/>
        </p:nvSpPr>
        <p:spPr bwMode="auto">
          <a:xfrm>
            <a:off x="838200" y="1143000"/>
            <a:ext cx="7772400" cy="585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en-US" sz="1800" b="1"/>
              <a:t>Prevalence Among Women by Level of Education</a:t>
            </a:r>
          </a:p>
          <a:p>
            <a:pPr>
              <a:spcBef>
                <a:spcPct val="20000"/>
              </a:spcBef>
            </a:pPr>
            <a:r>
              <a:rPr lang="en-US" sz="1200"/>
              <a:t>Percent </a:t>
            </a:r>
            <a:endParaRPr lang="en-US" sz="1200" b="1">
              <a:latin typeface="Arial Black" pitchFamily="34" charset="0"/>
            </a:endParaRPr>
          </a:p>
        </p:txBody>
      </p:sp>
      <p:sp>
        <p:nvSpPr>
          <p:cNvPr id="115717" name="Text Box 5"/>
          <p:cNvSpPr txBox="1">
            <a:spLocks noChangeArrowheads="1"/>
          </p:cNvSpPr>
          <p:nvPr/>
        </p:nvSpPr>
        <p:spPr bwMode="auto">
          <a:xfrm>
            <a:off x="1066800" y="6134098"/>
            <a:ext cx="784860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000" b="1" dirty="0" smtClean="0"/>
              <a:t>Sources:</a:t>
            </a:r>
            <a:r>
              <a:rPr lang="en-US" sz="1000" dirty="0" smtClean="0"/>
              <a:t> ICF International, </a:t>
            </a:r>
            <a:r>
              <a:rPr lang="en-US" sz="1000" dirty="0"/>
              <a:t>Demographic and Health Surveys; UNICEF, Multiple Indicator Cluster Surveys.</a:t>
            </a:r>
          </a:p>
        </p:txBody>
      </p:sp>
    </p:spTree>
    <p:extLst>
      <p:ext uri="{BB962C8B-B14F-4D97-AF65-F5344CB8AC3E}">
        <p14:creationId xmlns:p14="http://schemas.microsoft.com/office/powerpoint/2010/main" val="13425356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762000" y="381000"/>
            <a:ext cx="7739063" cy="990600"/>
          </a:xfrm>
        </p:spPr>
        <p:txBody>
          <a:bodyPr/>
          <a:lstStyle/>
          <a:p>
            <a:r>
              <a:rPr lang="en-US" sz="3000"/>
              <a:t>Female Genital Mutilation/Cutting, by Wealth</a:t>
            </a:r>
          </a:p>
        </p:txBody>
      </p:sp>
      <p:graphicFrame>
        <p:nvGraphicFramePr>
          <p:cNvPr id="2" name="Object 4"/>
          <p:cNvGraphicFramePr>
            <a:graphicFrameLocks noGrp="1" noChangeAspect="1"/>
          </p:cNvGraphicFramePr>
          <p:nvPr>
            <p:ph type="chart" idx="1"/>
            <p:extLst>
              <p:ext uri="{D42A27DB-BD31-4B8C-83A1-F6EECF244321}">
                <p14:modId xmlns:p14="http://schemas.microsoft.com/office/powerpoint/2010/main" val="3657358458"/>
              </p:ext>
            </p:extLst>
          </p:nvPr>
        </p:nvGraphicFramePr>
        <p:xfrm>
          <a:off x="660400" y="1346200"/>
          <a:ext cx="7721600" cy="4597400"/>
        </p:xfrm>
        <a:graphic>
          <a:graphicData uri="http://schemas.openxmlformats.org/drawingml/2006/chart">
            <c:chart xmlns:c="http://schemas.openxmlformats.org/drawingml/2006/chart" xmlns:r="http://schemas.openxmlformats.org/officeDocument/2006/relationships" r:id="rId3"/>
          </a:graphicData>
        </a:graphic>
      </p:graphicFrame>
      <p:sp>
        <p:nvSpPr>
          <p:cNvPr id="117763" name="Text Box 3"/>
          <p:cNvSpPr txBox="1">
            <a:spLocks noChangeArrowheads="1"/>
          </p:cNvSpPr>
          <p:nvPr/>
        </p:nvSpPr>
        <p:spPr bwMode="auto">
          <a:xfrm>
            <a:off x="762000" y="1066800"/>
            <a:ext cx="77724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en-US" sz="1800" b="1"/>
              <a:t>Prevalence by Wealth Quintile</a:t>
            </a:r>
          </a:p>
          <a:p>
            <a:pPr>
              <a:spcBef>
                <a:spcPct val="20000"/>
              </a:spcBef>
            </a:pPr>
            <a:r>
              <a:rPr lang="en-US" sz="1400"/>
              <a:t>Percent </a:t>
            </a:r>
            <a:endParaRPr lang="en-US" sz="1800" b="1">
              <a:latin typeface="Arial Black" pitchFamily="34" charset="0"/>
            </a:endParaRPr>
          </a:p>
        </p:txBody>
      </p:sp>
      <p:sp>
        <p:nvSpPr>
          <p:cNvPr id="117765" name="Text Box 5"/>
          <p:cNvSpPr txBox="1">
            <a:spLocks noChangeArrowheads="1"/>
          </p:cNvSpPr>
          <p:nvPr/>
        </p:nvSpPr>
        <p:spPr bwMode="auto">
          <a:xfrm>
            <a:off x="1000125" y="6124575"/>
            <a:ext cx="78486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000" b="1" dirty="0" smtClean="0"/>
              <a:t>Sources:</a:t>
            </a:r>
            <a:r>
              <a:rPr lang="en-US" sz="1000" dirty="0" smtClean="0"/>
              <a:t> ICF International, </a:t>
            </a:r>
            <a:r>
              <a:rPr lang="en-US" sz="1000" dirty="0"/>
              <a:t>Demographic and Health Surveys; UNICEF, Multiple Indicator Cluster Surveys</a:t>
            </a:r>
            <a:r>
              <a:rPr lang="en-US" sz="1200" dirty="0"/>
              <a:t>.</a:t>
            </a:r>
          </a:p>
        </p:txBody>
      </p:sp>
    </p:spTree>
    <p:extLst>
      <p:ext uri="{BB962C8B-B14F-4D97-AF65-F5344CB8AC3E}">
        <p14:creationId xmlns:p14="http://schemas.microsoft.com/office/powerpoint/2010/main" val="12238540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r>
              <a:rPr lang="en-US" sz="3200"/>
              <a:t>Trends in Female Genital Mutilation/Cutting Prevalence</a:t>
            </a:r>
          </a:p>
        </p:txBody>
      </p:sp>
      <p:graphicFrame>
        <p:nvGraphicFramePr>
          <p:cNvPr id="2" name="Object 4"/>
          <p:cNvGraphicFramePr>
            <a:graphicFrameLocks noGrp="1" noChangeAspect="1"/>
          </p:cNvGraphicFramePr>
          <p:nvPr>
            <p:ph type="chart" idx="1"/>
            <p:extLst>
              <p:ext uri="{D42A27DB-BD31-4B8C-83A1-F6EECF244321}">
                <p14:modId xmlns:p14="http://schemas.microsoft.com/office/powerpoint/2010/main" val="2976069577"/>
              </p:ext>
            </p:extLst>
          </p:nvPr>
        </p:nvGraphicFramePr>
        <p:xfrm>
          <a:off x="736600" y="1879600"/>
          <a:ext cx="7577138" cy="3556000"/>
        </p:xfrm>
        <a:graphic>
          <a:graphicData uri="http://schemas.openxmlformats.org/drawingml/2006/chart">
            <c:chart xmlns:c="http://schemas.openxmlformats.org/drawingml/2006/chart" xmlns:r="http://schemas.openxmlformats.org/officeDocument/2006/relationships" r:id="rId3"/>
          </a:graphicData>
        </a:graphic>
      </p:graphicFrame>
      <p:sp>
        <p:nvSpPr>
          <p:cNvPr id="120835" name="Text Box 3"/>
          <p:cNvSpPr txBox="1">
            <a:spLocks noChangeArrowheads="1"/>
          </p:cNvSpPr>
          <p:nvPr/>
        </p:nvSpPr>
        <p:spPr bwMode="auto">
          <a:xfrm>
            <a:off x="990600" y="1676400"/>
            <a:ext cx="7772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en-US" sz="1400"/>
              <a:t>Percent of women ages 15-49, by survey year</a:t>
            </a:r>
            <a:endParaRPr lang="en-US" sz="1800" b="1">
              <a:latin typeface="Arial Black" pitchFamily="34" charset="0"/>
            </a:endParaRPr>
          </a:p>
        </p:txBody>
      </p:sp>
      <p:sp>
        <p:nvSpPr>
          <p:cNvPr id="120837" name="Text Box 5"/>
          <p:cNvSpPr txBox="1">
            <a:spLocks noChangeArrowheads="1"/>
          </p:cNvSpPr>
          <p:nvPr/>
        </p:nvSpPr>
        <p:spPr bwMode="auto">
          <a:xfrm>
            <a:off x="990600" y="6034881"/>
            <a:ext cx="78486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000" b="1" dirty="0" smtClean="0"/>
              <a:t>Sources:</a:t>
            </a:r>
            <a:r>
              <a:rPr lang="en-US" sz="1000" dirty="0" smtClean="0"/>
              <a:t> ICF International, </a:t>
            </a:r>
            <a:r>
              <a:rPr lang="en-US" sz="1000" dirty="0"/>
              <a:t>Demographic and Health Surveys; UNICEF, Multiple Indicator Cluster Surveys</a:t>
            </a:r>
            <a:r>
              <a:rPr lang="en-US" sz="1200" dirty="0"/>
              <a:t>.</a:t>
            </a:r>
          </a:p>
        </p:txBody>
      </p:sp>
      <p:sp>
        <p:nvSpPr>
          <p:cNvPr id="120838" name="Text Box 6"/>
          <p:cNvSpPr txBox="1">
            <a:spLocks noChangeArrowheads="1"/>
          </p:cNvSpPr>
          <p:nvPr/>
        </p:nvSpPr>
        <p:spPr bwMode="auto">
          <a:xfrm>
            <a:off x="1066800" y="4860925"/>
            <a:ext cx="609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t>2000</a:t>
            </a:r>
          </a:p>
        </p:txBody>
      </p:sp>
      <p:sp>
        <p:nvSpPr>
          <p:cNvPr id="120839" name="Text Box 7"/>
          <p:cNvSpPr txBox="1">
            <a:spLocks noChangeArrowheads="1"/>
          </p:cNvSpPr>
          <p:nvPr/>
        </p:nvSpPr>
        <p:spPr bwMode="auto">
          <a:xfrm>
            <a:off x="1447800" y="4860925"/>
            <a:ext cx="609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t>2008</a:t>
            </a:r>
          </a:p>
        </p:txBody>
      </p:sp>
      <p:sp>
        <p:nvSpPr>
          <p:cNvPr id="120840" name="Text Box 8"/>
          <p:cNvSpPr txBox="1">
            <a:spLocks noChangeArrowheads="1"/>
          </p:cNvSpPr>
          <p:nvPr/>
        </p:nvSpPr>
        <p:spPr bwMode="auto">
          <a:xfrm>
            <a:off x="2286000" y="4860925"/>
            <a:ext cx="533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dirty="0"/>
              <a:t>1995-96</a:t>
            </a:r>
          </a:p>
        </p:txBody>
      </p:sp>
      <p:sp>
        <p:nvSpPr>
          <p:cNvPr id="120841" name="Text Box 9"/>
          <p:cNvSpPr txBox="1">
            <a:spLocks noChangeArrowheads="1"/>
          </p:cNvSpPr>
          <p:nvPr/>
        </p:nvSpPr>
        <p:spPr bwMode="auto">
          <a:xfrm>
            <a:off x="2667000" y="4860925"/>
            <a:ext cx="533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t>2006</a:t>
            </a:r>
          </a:p>
        </p:txBody>
      </p:sp>
      <p:sp>
        <p:nvSpPr>
          <p:cNvPr id="120842" name="Text Box 10"/>
          <p:cNvSpPr txBox="1">
            <a:spLocks noChangeArrowheads="1"/>
          </p:cNvSpPr>
          <p:nvPr/>
        </p:nvSpPr>
        <p:spPr bwMode="auto">
          <a:xfrm>
            <a:off x="3505200" y="4860925"/>
            <a:ext cx="533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t>2000</a:t>
            </a:r>
          </a:p>
        </p:txBody>
      </p:sp>
      <p:sp>
        <p:nvSpPr>
          <p:cNvPr id="120843" name="Text Box 11"/>
          <p:cNvSpPr txBox="1">
            <a:spLocks noChangeArrowheads="1"/>
          </p:cNvSpPr>
          <p:nvPr/>
        </p:nvSpPr>
        <p:spPr bwMode="auto">
          <a:xfrm>
            <a:off x="3886200" y="4860925"/>
            <a:ext cx="533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dirty="0"/>
              <a:t>2005</a:t>
            </a:r>
          </a:p>
        </p:txBody>
      </p:sp>
      <p:sp>
        <p:nvSpPr>
          <p:cNvPr id="120844" name="Text Box 12"/>
          <p:cNvSpPr txBox="1">
            <a:spLocks noChangeArrowheads="1"/>
          </p:cNvSpPr>
          <p:nvPr/>
        </p:nvSpPr>
        <p:spPr bwMode="auto">
          <a:xfrm>
            <a:off x="4724400" y="5029200"/>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p>
        </p:txBody>
      </p:sp>
      <p:sp>
        <p:nvSpPr>
          <p:cNvPr id="120845" name="Text Box 13"/>
          <p:cNvSpPr txBox="1">
            <a:spLocks noChangeArrowheads="1"/>
          </p:cNvSpPr>
          <p:nvPr/>
        </p:nvSpPr>
        <p:spPr bwMode="auto">
          <a:xfrm>
            <a:off x="4724400" y="4860925"/>
            <a:ext cx="609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t>2000</a:t>
            </a:r>
          </a:p>
        </p:txBody>
      </p:sp>
      <p:sp>
        <p:nvSpPr>
          <p:cNvPr id="120846" name="Text Box 14"/>
          <p:cNvSpPr txBox="1">
            <a:spLocks noChangeArrowheads="1"/>
          </p:cNvSpPr>
          <p:nvPr/>
        </p:nvSpPr>
        <p:spPr bwMode="auto">
          <a:xfrm>
            <a:off x="5105400" y="4860925"/>
            <a:ext cx="6858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000" dirty="0" smtClean="0"/>
              <a:t>2010</a:t>
            </a:r>
            <a:endParaRPr lang="en-US" sz="1000" dirty="0"/>
          </a:p>
        </p:txBody>
      </p:sp>
      <p:sp>
        <p:nvSpPr>
          <p:cNvPr id="120847" name="Text Box 15"/>
          <p:cNvSpPr txBox="1">
            <a:spLocks noChangeArrowheads="1"/>
          </p:cNvSpPr>
          <p:nvPr/>
        </p:nvSpPr>
        <p:spPr bwMode="auto">
          <a:xfrm>
            <a:off x="5943600" y="4860925"/>
            <a:ext cx="533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t>1998-99</a:t>
            </a:r>
          </a:p>
        </p:txBody>
      </p:sp>
      <p:sp>
        <p:nvSpPr>
          <p:cNvPr id="120848" name="Text Box 16"/>
          <p:cNvSpPr txBox="1">
            <a:spLocks noChangeArrowheads="1"/>
          </p:cNvSpPr>
          <p:nvPr/>
        </p:nvSpPr>
        <p:spPr bwMode="auto">
          <a:xfrm>
            <a:off x="6324600" y="4860925"/>
            <a:ext cx="533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dirty="0" smtClean="0"/>
              <a:t>2012</a:t>
            </a:r>
            <a:endParaRPr lang="en-US" sz="1000" dirty="0"/>
          </a:p>
        </p:txBody>
      </p:sp>
      <p:sp>
        <p:nvSpPr>
          <p:cNvPr id="120849" name="Text Box 17"/>
          <p:cNvSpPr txBox="1">
            <a:spLocks noChangeArrowheads="1"/>
          </p:cNvSpPr>
          <p:nvPr/>
        </p:nvSpPr>
        <p:spPr bwMode="auto">
          <a:xfrm>
            <a:off x="7162800" y="4860925"/>
            <a:ext cx="533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t>1999</a:t>
            </a:r>
          </a:p>
        </p:txBody>
      </p:sp>
      <p:sp>
        <p:nvSpPr>
          <p:cNvPr id="120850" name="Text Box 18"/>
          <p:cNvSpPr txBox="1">
            <a:spLocks noChangeArrowheads="1"/>
          </p:cNvSpPr>
          <p:nvPr/>
        </p:nvSpPr>
        <p:spPr bwMode="auto">
          <a:xfrm>
            <a:off x="7620000" y="4860925"/>
            <a:ext cx="609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t>2008-09</a:t>
            </a:r>
          </a:p>
        </p:txBody>
      </p:sp>
      <p:sp>
        <p:nvSpPr>
          <p:cNvPr id="120851" name="Text Box 19"/>
          <p:cNvSpPr txBox="1">
            <a:spLocks noChangeArrowheads="1"/>
          </p:cNvSpPr>
          <p:nvPr/>
        </p:nvSpPr>
        <p:spPr bwMode="auto">
          <a:xfrm>
            <a:off x="1066800" y="5181600"/>
            <a:ext cx="838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400"/>
              <a:t>Egypt</a:t>
            </a:r>
          </a:p>
        </p:txBody>
      </p:sp>
      <p:sp>
        <p:nvSpPr>
          <p:cNvPr id="120852" name="Text Box 20"/>
          <p:cNvSpPr txBox="1">
            <a:spLocks noChangeArrowheads="1"/>
          </p:cNvSpPr>
          <p:nvPr/>
        </p:nvSpPr>
        <p:spPr bwMode="auto">
          <a:xfrm>
            <a:off x="2438400" y="5181600"/>
            <a:ext cx="685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400"/>
              <a:t>Mali</a:t>
            </a:r>
          </a:p>
        </p:txBody>
      </p:sp>
      <p:sp>
        <p:nvSpPr>
          <p:cNvPr id="120853" name="Text Box 21"/>
          <p:cNvSpPr txBox="1">
            <a:spLocks noChangeArrowheads="1"/>
          </p:cNvSpPr>
          <p:nvPr/>
        </p:nvSpPr>
        <p:spPr bwMode="auto">
          <a:xfrm>
            <a:off x="3429000" y="5181600"/>
            <a:ext cx="990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400" dirty="0"/>
              <a:t>Ethiopia</a:t>
            </a:r>
          </a:p>
        </p:txBody>
      </p:sp>
      <p:sp>
        <p:nvSpPr>
          <p:cNvPr id="120854" name="Text Box 22"/>
          <p:cNvSpPr txBox="1">
            <a:spLocks noChangeArrowheads="1"/>
          </p:cNvSpPr>
          <p:nvPr/>
        </p:nvSpPr>
        <p:spPr bwMode="auto">
          <a:xfrm>
            <a:off x="4800600" y="5181600"/>
            <a:ext cx="762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400" dirty="0"/>
              <a:t>Chad</a:t>
            </a:r>
          </a:p>
        </p:txBody>
      </p:sp>
      <p:sp>
        <p:nvSpPr>
          <p:cNvPr id="120855" name="Text Box 23"/>
          <p:cNvSpPr txBox="1">
            <a:spLocks noChangeArrowheads="1"/>
          </p:cNvSpPr>
          <p:nvPr/>
        </p:nvSpPr>
        <p:spPr bwMode="auto">
          <a:xfrm>
            <a:off x="6019800" y="5181600"/>
            <a:ext cx="9906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400" dirty="0"/>
              <a:t>Cote d’Ivoire</a:t>
            </a:r>
          </a:p>
        </p:txBody>
      </p:sp>
      <p:sp>
        <p:nvSpPr>
          <p:cNvPr id="120856" name="Text Box 24"/>
          <p:cNvSpPr txBox="1">
            <a:spLocks noChangeArrowheads="1"/>
          </p:cNvSpPr>
          <p:nvPr/>
        </p:nvSpPr>
        <p:spPr bwMode="auto">
          <a:xfrm>
            <a:off x="7239000" y="5181600"/>
            <a:ext cx="990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400" dirty="0"/>
              <a:t>Kenya</a:t>
            </a:r>
          </a:p>
        </p:txBody>
      </p:sp>
    </p:spTree>
    <p:extLst>
      <p:ext uri="{BB962C8B-B14F-4D97-AF65-F5344CB8AC3E}">
        <p14:creationId xmlns:p14="http://schemas.microsoft.com/office/powerpoint/2010/main" val="9302928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a:off x="990600" y="457200"/>
            <a:ext cx="7739063" cy="990600"/>
          </a:xfrm>
        </p:spPr>
        <p:txBody>
          <a:bodyPr/>
          <a:lstStyle/>
          <a:p>
            <a:r>
              <a:rPr lang="en-US" sz="3000"/>
              <a:t>Female Genital Mutilation/Cutting, Attitudes</a:t>
            </a:r>
          </a:p>
        </p:txBody>
      </p:sp>
      <p:graphicFrame>
        <p:nvGraphicFramePr>
          <p:cNvPr id="2" name="Object 4"/>
          <p:cNvGraphicFramePr>
            <a:graphicFrameLocks noGrp="1" noChangeAspect="1"/>
          </p:cNvGraphicFramePr>
          <p:nvPr>
            <p:ph type="chart" idx="1"/>
            <p:extLst>
              <p:ext uri="{D42A27DB-BD31-4B8C-83A1-F6EECF244321}">
                <p14:modId xmlns:p14="http://schemas.microsoft.com/office/powerpoint/2010/main" val="3748792503"/>
              </p:ext>
            </p:extLst>
          </p:nvPr>
        </p:nvGraphicFramePr>
        <p:xfrm>
          <a:off x="782637" y="2254250"/>
          <a:ext cx="7578725" cy="3765550"/>
        </p:xfrm>
        <a:graphic>
          <a:graphicData uri="http://schemas.openxmlformats.org/drawingml/2006/chart">
            <c:chart xmlns:c="http://schemas.openxmlformats.org/drawingml/2006/chart" xmlns:r="http://schemas.openxmlformats.org/officeDocument/2006/relationships" r:id="rId3"/>
          </a:graphicData>
        </a:graphic>
      </p:graphicFrame>
      <p:sp>
        <p:nvSpPr>
          <p:cNvPr id="122883" name="Text Box 3"/>
          <p:cNvSpPr txBox="1">
            <a:spLocks noChangeArrowheads="1"/>
          </p:cNvSpPr>
          <p:nvPr/>
        </p:nvSpPr>
        <p:spPr bwMode="auto">
          <a:xfrm>
            <a:off x="990600" y="1066800"/>
            <a:ext cx="7772400" cy="982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en-US" sz="1600" b="1" dirty="0"/>
              <a:t>Women and Men Who Have Heard of the Practice and Believe It Should be Discontinued</a:t>
            </a:r>
          </a:p>
          <a:p>
            <a:pPr>
              <a:spcBef>
                <a:spcPct val="20000"/>
              </a:spcBef>
            </a:pPr>
            <a:endParaRPr lang="en-US" sz="800" dirty="0"/>
          </a:p>
          <a:p>
            <a:pPr>
              <a:spcBef>
                <a:spcPct val="20000"/>
              </a:spcBef>
            </a:pPr>
            <a:r>
              <a:rPr lang="en-US" sz="1400" dirty="0"/>
              <a:t>Percent</a:t>
            </a:r>
            <a:endParaRPr lang="en-US" sz="1800" b="1" dirty="0">
              <a:latin typeface="Arial Black" pitchFamily="34" charset="0"/>
            </a:endParaRPr>
          </a:p>
        </p:txBody>
      </p:sp>
      <p:sp>
        <p:nvSpPr>
          <p:cNvPr id="122885" name="Text Box 5"/>
          <p:cNvSpPr txBox="1">
            <a:spLocks noChangeArrowheads="1"/>
          </p:cNvSpPr>
          <p:nvPr/>
        </p:nvSpPr>
        <p:spPr bwMode="auto">
          <a:xfrm>
            <a:off x="990600" y="6134100"/>
            <a:ext cx="716280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000" b="1" dirty="0" smtClean="0"/>
              <a:t>Sources:</a:t>
            </a:r>
            <a:r>
              <a:rPr lang="en-US" sz="1000" dirty="0" smtClean="0"/>
              <a:t> ICF International, </a:t>
            </a:r>
            <a:r>
              <a:rPr lang="en-US" sz="1000" dirty="0"/>
              <a:t>Demographic and Health </a:t>
            </a:r>
            <a:r>
              <a:rPr lang="en-US" sz="1000" dirty="0" smtClean="0"/>
              <a:t>Surveys.</a:t>
            </a:r>
            <a:endParaRPr lang="en-US" sz="1000" dirty="0"/>
          </a:p>
        </p:txBody>
      </p:sp>
    </p:spTree>
    <p:extLst>
      <p:ext uri="{BB962C8B-B14F-4D97-AF65-F5344CB8AC3E}">
        <p14:creationId xmlns:p14="http://schemas.microsoft.com/office/powerpoint/2010/main" val="16414281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838200" y="533400"/>
            <a:ext cx="8001000" cy="990600"/>
          </a:xfrm>
        </p:spPr>
        <p:txBody>
          <a:bodyPr/>
          <a:lstStyle/>
          <a:p>
            <a:r>
              <a:rPr lang="en-US" sz="2800" dirty="0"/>
              <a:t>Legal Status of Female Genital </a:t>
            </a:r>
            <a:r>
              <a:rPr lang="en-US" sz="2800" dirty="0" smtClean="0"/>
              <a:t>Mutilation/Cutting</a:t>
            </a:r>
            <a:r>
              <a:rPr lang="en-US" sz="2800" dirty="0"/>
              <a:t>, by Country</a:t>
            </a:r>
          </a:p>
        </p:txBody>
      </p:sp>
      <p:sp>
        <p:nvSpPr>
          <p:cNvPr id="124931" name="Rectangle 3"/>
          <p:cNvSpPr>
            <a:spLocks noGrp="1" noChangeArrowheads="1"/>
          </p:cNvSpPr>
          <p:nvPr>
            <p:ph idx="1"/>
          </p:nvPr>
        </p:nvSpPr>
        <p:spPr>
          <a:xfrm>
            <a:off x="762000" y="1600200"/>
            <a:ext cx="2209800" cy="4114800"/>
          </a:xfrm>
          <a:noFill/>
          <a:ln>
            <a:solidFill>
              <a:schemeClr val="tx1"/>
            </a:solidFill>
            <a:miter lim="800000"/>
            <a:headEnd/>
            <a:tailEnd/>
          </a:ln>
        </p:spPr>
        <p:txBody>
          <a:bodyPr/>
          <a:lstStyle/>
          <a:p>
            <a:pPr>
              <a:lnSpc>
                <a:spcPct val="80000"/>
              </a:lnSpc>
              <a:buFont typeface="Wingdings" pitchFamily="2" charset="2"/>
              <a:buNone/>
            </a:pPr>
            <a:r>
              <a:rPr lang="en-US" sz="1300" b="1" dirty="0"/>
              <a:t>Laws that </a:t>
            </a:r>
            <a:r>
              <a:rPr lang="en-US" sz="1300" b="1" dirty="0" smtClean="0"/>
              <a:t>specifically</a:t>
            </a:r>
          </a:p>
          <a:p>
            <a:pPr>
              <a:lnSpc>
                <a:spcPct val="80000"/>
              </a:lnSpc>
              <a:buFont typeface="Wingdings" pitchFamily="2" charset="2"/>
              <a:buNone/>
            </a:pPr>
            <a:r>
              <a:rPr lang="en-US" sz="1300" b="1" dirty="0" smtClean="0"/>
              <a:t>prohibit </a:t>
            </a:r>
            <a:r>
              <a:rPr lang="en-US" sz="1300" b="1" dirty="0"/>
              <a:t>the practice:</a:t>
            </a:r>
          </a:p>
          <a:p>
            <a:pPr>
              <a:lnSpc>
                <a:spcPct val="80000"/>
              </a:lnSpc>
              <a:buFont typeface="Wingdings" pitchFamily="2" charset="2"/>
              <a:buNone/>
            </a:pPr>
            <a:endParaRPr lang="en-US" sz="1300" b="1" dirty="0"/>
          </a:p>
          <a:p>
            <a:pPr>
              <a:lnSpc>
                <a:spcPct val="80000"/>
              </a:lnSpc>
              <a:buFont typeface="Wingdings" pitchFamily="2" charset="2"/>
              <a:buNone/>
            </a:pPr>
            <a:r>
              <a:rPr lang="en-US" sz="1200" b="1" dirty="0"/>
              <a:t>Benin</a:t>
            </a:r>
          </a:p>
          <a:p>
            <a:pPr>
              <a:lnSpc>
                <a:spcPct val="80000"/>
              </a:lnSpc>
              <a:buFont typeface="Wingdings" pitchFamily="2" charset="2"/>
              <a:buNone/>
            </a:pPr>
            <a:r>
              <a:rPr lang="en-US" sz="1200" b="1" dirty="0"/>
              <a:t>Burkina Faso</a:t>
            </a:r>
          </a:p>
          <a:p>
            <a:pPr>
              <a:lnSpc>
                <a:spcPct val="80000"/>
              </a:lnSpc>
              <a:buFont typeface="Wingdings" pitchFamily="2" charset="2"/>
              <a:buNone/>
            </a:pPr>
            <a:r>
              <a:rPr lang="en-US" sz="1200" b="1" dirty="0"/>
              <a:t>Central African Rep.</a:t>
            </a:r>
          </a:p>
          <a:p>
            <a:pPr>
              <a:lnSpc>
                <a:spcPct val="80000"/>
              </a:lnSpc>
              <a:buFont typeface="Wingdings" pitchFamily="2" charset="2"/>
              <a:buNone/>
            </a:pPr>
            <a:r>
              <a:rPr lang="en-US" sz="1200" b="1" dirty="0"/>
              <a:t>Cote d’Ivoire</a:t>
            </a:r>
          </a:p>
          <a:p>
            <a:pPr>
              <a:lnSpc>
                <a:spcPct val="80000"/>
              </a:lnSpc>
              <a:buFont typeface="Wingdings" pitchFamily="2" charset="2"/>
              <a:buNone/>
            </a:pPr>
            <a:r>
              <a:rPr lang="en-US" sz="1200" b="1" dirty="0"/>
              <a:t>Djibouti</a:t>
            </a:r>
          </a:p>
          <a:p>
            <a:pPr>
              <a:lnSpc>
                <a:spcPct val="80000"/>
              </a:lnSpc>
              <a:buFont typeface="Wingdings" pitchFamily="2" charset="2"/>
              <a:buNone/>
            </a:pPr>
            <a:r>
              <a:rPr lang="en-US" sz="1200" b="1" dirty="0"/>
              <a:t>Egypt</a:t>
            </a:r>
          </a:p>
          <a:p>
            <a:pPr>
              <a:lnSpc>
                <a:spcPct val="80000"/>
              </a:lnSpc>
              <a:buFont typeface="Wingdings" pitchFamily="2" charset="2"/>
              <a:buNone/>
            </a:pPr>
            <a:r>
              <a:rPr lang="en-US" sz="1200" b="1" dirty="0"/>
              <a:t>Eritrea</a:t>
            </a:r>
          </a:p>
          <a:p>
            <a:pPr>
              <a:lnSpc>
                <a:spcPct val="80000"/>
              </a:lnSpc>
              <a:buFont typeface="Wingdings" pitchFamily="2" charset="2"/>
              <a:buNone/>
            </a:pPr>
            <a:r>
              <a:rPr lang="en-US" sz="1200" b="1" dirty="0"/>
              <a:t>Ethiopia</a:t>
            </a:r>
          </a:p>
          <a:p>
            <a:pPr>
              <a:lnSpc>
                <a:spcPct val="80000"/>
              </a:lnSpc>
              <a:buFont typeface="Wingdings" pitchFamily="2" charset="2"/>
              <a:buNone/>
            </a:pPr>
            <a:r>
              <a:rPr lang="en-US" sz="1200" b="1" dirty="0"/>
              <a:t>Ghana</a:t>
            </a:r>
          </a:p>
          <a:p>
            <a:pPr>
              <a:lnSpc>
                <a:spcPct val="80000"/>
              </a:lnSpc>
              <a:buFont typeface="Wingdings" pitchFamily="2" charset="2"/>
              <a:buNone/>
            </a:pPr>
            <a:r>
              <a:rPr lang="en-US" sz="1200" b="1" dirty="0" smtClean="0"/>
              <a:t>Guinea</a:t>
            </a:r>
          </a:p>
          <a:p>
            <a:pPr>
              <a:lnSpc>
                <a:spcPct val="80000"/>
              </a:lnSpc>
              <a:buFont typeface="Wingdings" pitchFamily="2" charset="2"/>
              <a:buNone/>
            </a:pPr>
            <a:r>
              <a:rPr lang="en-US" sz="1200" b="1" dirty="0" smtClean="0"/>
              <a:t>Guinea-Bissau</a:t>
            </a:r>
            <a:endParaRPr lang="en-US" sz="1200" b="1" dirty="0"/>
          </a:p>
          <a:p>
            <a:pPr>
              <a:lnSpc>
                <a:spcPct val="80000"/>
              </a:lnSpc>
              <a:buFont typeface="Wingdings" pitchFamily="2" charset="2"/>
              <a:buNone/>
            </a:pPr>
            <a:r>
              <a:rPr lang="en-US" sz="1200" b="1" dirty="0"/>
              <a:t>Kenya</a:t>
            </a:r>
          </a:p>
          <a:p>
            <a:pPr>
              <a:lnSpc>
                <a:spcPct val="80000"/>
              </a:lnSpc>
              <a:buFont typeface="Wingdings" pitchFamily="2" charset="2"/>
              <a:buNone/>
            </a:pPr>
            <a:r>
              <a:rPr lang="en-US" sz="1200" b="1" dirty="0"/>
              <a:t>Mauritania</a:t>
            </a:r>
          </a:p>
          <a:p>
            <a:pPr>
              <a:lnSpc>
                <a:spcPct val="80000"/>
              </a:lnSpc>
              <a:buFont typeface="Wingdings" pitchFamily="2" charset="2"/>
              <a:buNone/>
            </a:pPr>
            <a:r>
              <a:rPr lang="en-US" sz="1200" b="1" dirty="0"/>
              <a:t>Niger</a:t>
            </a:r>
          </a:p>
          <a:p>
            <a:pPr>
              <a:lnSpc>
                <a:spcPct val="80000"/>
              </a:lnSpc>
              <a:buFont typeface="Wingdings" pitchFamily="2" charset="2"/>
              <a:buNone/>
            </a:pPr>
            <a:r>
              <a:rPr lang="en-US" sz="1200" b="1" dirty="0"/>
              <a:t>Senegal</a:t>
            </a:r>
          </a:p>
          <a:p>
            <a:pPr>
              <a:lnSpc>
                <a:spcPct val="80000"/>
              </a:lnSpc>
              <a:buNone/>
            </a:pPr>
            <a:r>
              <a:rPr lang="en-US" sz="1200" b="1" dirty="0"/>
              <a:t>Somalia</a:t>
            </a:r>
          </a:p>
          <a:p>
            <a:pPr>
              <a:lnSpc>
                <a:spcPct val="80000"/>
              </a:lnSpc>
              <a:buFont typeface="Wingdings" pitchFamily="2" charset="2"/>
              <a:buNone/>
            </a:pPr>
            <a:r>
              <a:rPr lang="en-US" sz="1200" b="1" dirty="0" smtClean="0"/>
              <a:t>Tanzania</a:t>
            </a:r>
            <a:endParaRPr lang="en-US" sz="1200" b="1" dirty="0"/>
          </a:p>
          <a:p>
            <a:pPr>
              <a:lnSpc>
                <a:spcPct val="80000"/>
              </a:lnSpc>
              <a:buFont typeface="Wingdings" pitchFamily="2" charset="2"/>
              <a:buNone/>
            </a:pPr>
            <a:r>
              <a:rPr lang="en-US" sz="1200" b="1" dirty="0"/>
              <a:t>Togo</a:t>
            </a:r>
          </a:p>
          <a:p>
            <a:pPr>
              <a:lnSpc>
                <a:spcPct val="80000"/>
              </a:lnSpc>
              <a:buFont typeface="Wingdings" pitchFamily="2" charset="2"/>
              <a:buNone/>
            </a:pPr>
            <a:r>
              <a:rPr lang="en-US" sz="1200" b="1" dirty="0" smtClean="0"/>
              <a:t>Uganda</a:t>
            </a:r>
          </a:p>
        </p:txBody>
      </p:sp>
      <p:sp>
        <p:nvSpPr>
          <p:cNvPr id="124932" name="Text Box 4"/>
          <p:cNvSpPr txBox="1">
            <a:spLocks noChangeArrowheads="1"/>
          </p:cNvSpPr>
          <p:nvPr/>
        </p:nvSpPr>
        <p:spPr bwMode="auto">
          <a:xfrm>
            <a:off x="3657600" y="1676400"/>
            <a:ext cx="2149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124936" name="Text Box 8"/>
          <p:cNvSpPr txBox="1">
            <a:spLocks noChangeArrowheads="1"/>
          </p:cNvSpPr>
          <p:nvPr/>
        </p:nvSpPr>
        <p:spPr bwMode="auto">
          <a:xfrm>
            <a:off x="685800" y="5715000"/>
            <a:ext cx="80772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b="1" dirty="0"/>
              <a:t>Sources:</a:t>
            </a:r>
            <a:r>
              <a:rPr lang="en-US" sz="1000" dirty="0"/>
              <a:t> Center for Reproductive Rights, </a:t>
            </a:r>
            <a:r>
              <a:rPr lang="en-US" sz="1000" i="1" dirty="0"/>
              <a:t>Female Genital Mutilation (FGM); Legal Prohibitions Worldwide</a:t>
            </a:r>
            <a:r>
              <a:rPr lang="en-US" sz="1000" dirty="0"/>
              <a:t>; Inter-African Committee on Traditional Practices, </a:t>
            </a:r>
            <a:r>
              <a:rPr lang="en-US" sz="1000" i="1" dirty="0"/>
              <a:t>International, Regional and Legal Instruments for the Protection of Women and Girls Against FGM/C</a:t>
            </a:r>
            <a:r>
              <a:rPr lang="en-US" sz="1000" dirty="0"/>
              <a:t>; Inter-Parliamentary Union, </a:t>
            </a:r>
            <a:r>
              <a:rPr lang="en-US" sz="1000" i="1" dirty="0"/>
              <a:t>Legislation and Other National Provisions</a:t>
            </a:r>
            <a:r>
              <a:rPr lang="en-US" sz="1000" dirty="0"/>
              <a:t>; Women’s United Nations Report Network, </a:t>
            </a:r>
            <a:r>
              <a:rPr lang="en-US" sz="1000" i="1" dirty="0"/>
              <a:t>FGM Legislation for 25 African Countries – Female Genital Mutilation</a:t>
            </a:r>
            <a:r>
              <a:rPr lang="en-US" sz="1000" dirty="0"/>
              <a:t>.</a:t>
            </a:r>
          </a:p>
        </p:txBody>
      </p:sp>
      <p:sp>
        <p:nvSpPr>
          <p:cNvPr id="124938" name="Text Box 10"/>
          <p:cNvSpPr txBox="1">
            <a:spLocks noChangeArrowheads="1"/>
          </p:cNvSpPr>
          <p:nvPr/>
        </p:nvSpPr>
        <p:spPr bwMode="auto">
          <a:xfrm>
            <a:off x="838200" y="1066800"/>
            <a:ext cx="1828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p>
        </p:txBody>
      </p:sp>
      <p:sp>
        <p:nvSpPr>
          <p:cNvPr id="124941" name="Rectangle 13"/>
          <p:cNvSpPr>
            <a:spLocks noChangeArrowheads="1"/>
          </p:cNvSpPr>
          <p:nvPr/>
        </p:nvSpPr>
        <p:spPr bwMode="auto">
          <a:xfrm>
            <a:off x="3352800" y="1600200"/>
            <a:ext cx="2209800" cy="4114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eaLnBrk="1" hangingPunct="1">
              <a:lnSpc>
                <a:spcPct val="80000"/>
              </a:lnSpc>
              <a:spcBef>
                <a:spcPct val="20000"/>
              </a:spcBef>
              <a:buClr>
                <a:schemeClr val="folHlink"/>
              </a:buClr>
              <a:buSzPct val="75000"/>
              <a:buFont typeface="Wingdings" pitchFamily="2" charset="2"/>
              <a:buNone/>
            </a:pPr>
            <a:r>
              <a:rPr lang="en-US" sz="1300" b="1" dirty="0"/>
              <a:t>No specific laws, </a:t>
            </a:r>
            <a:r>
              <a:rPr lang="en-US" sz="1300" b="1" dirty="0" smtClean="0"/>
              <a:t>but</a:t>
            </a:r>
          </a:p>
          <a:p>
            <a:pPr marL="342900" indent="-342900" eaLnBrk="1" hangingPunct="1">
              <a:lnSpc>
                <a:spcPct val="80000"/>
              </a:lnSpc>
              <a:spcBef>
                <a:spcPct val="20000"/>
              </a:spcBef>
              <a:buClr>
                <a:schemeClr val="folHlink"/>
              </a:buClr>
              <a:buSzPct val="75000"/>
              <a:buFont typeface="Wingdings" pitchFamily="2" charset="2"/>
              <a:buNone/>
            </a:pPr>
            <a:r>
              <a:rPr lang="en-US" sz="1300" b="1" dirty="0" smtClean="0"/>
              <a:t>some </a:t>
            </a:r>
            <a:r>
              <a:rPr lang="en-US" sz="1300" b="1" dirty="0"/>
              <a:t>provisions*:</a:t>
            </a:r>
          </a:p>
          <a:p>
            <a:pPr marL="342900" indent="-342900" eaLnBrk="1" hangingPunct="1">
              <a:lnSpc>
                <a:spcPct val="80000"/>
              </a:lnSpc>
              <a:spcBef>
                <a:spcPct val="20000"/>
              </a:spcBef>
              <a:buClr>
                <a:schemeClr val="folHlink"/>
              </a:buClr>
              <a:buSzPct val="75000"/>
              <a:buFont typeface="Wingdings" pitchFamily="2" charset="2"/>
              <a:buNone/>
            </a:pPr>
            <a:endParaRPr lang="en-US" sz="1300" b="1" dirty="0"/>
          </a:p>
          <a:p>
            <a:pPr marL="342900" indent="-342900" eaLnBrk="1" hangingPunct="1">
              <a:lnSpc>
                <a:spcPct val="80000"/>
              </a:lnSpc>
              <a:spcBef>
                <a:spcPct val="20000"/>
              </a:spcBef>
              <a:buClr>
                <a:schemeClr val="folHlink"/>
              </a:buClr>
              <a:buSzPct val="75000"/>
              <a:buFont typeface="Wingdings" pitchFamily="2" charset="2"/>
              <a:buNone/>
            </a:pPr>
            <a:r>
              <a:rPr lang="en-US" sz="1200" b="1" dirty="0"/>
              <a:t>Cameroon</a:t>
            </a:r>
          </a:p>
          <a:p>
            <a:pPr marL="342900" indent="-342900" eaLnBrk="1" hangingPunct="1">
              <a:lnSpc>
                <a:spcPct val="80000"/>
              </a:lnSpc>
              <a:spcBef>
                <a:spcPct val="20000"/>
              </a:spcBef>
              <a:buClr>
                <a:schemeClr val="folHlink"/>
              </a:buClr>
              <a:buSzPct val="75000"/>
              <a:buFont typeface="Wingdings" pitchFamily="2" charset="2"/>
              <a:buNone/>
            </a:pPr>
            <a:r>
              <a:rPr lang="en-US" sz="1200" b="1" dirty="0"/>
              <a:t>Chad</a:t>
            </a:r>
          </a:p>
          <a:p>
            <a:pPr marL="342900" indent="-342900" eaLnBrk="1" hangingPunct="1">
              <a:lnSpc>
                <a:spcPct val="80000"/>
              </a:lnSpc>
              <a:spcBef>
                <a:spcPct val="20000"/>
              </a:spcBef>
              <a:buClr>
                <a:schemeClr val="folHlink"/>
              </a:buClr>
              <a:buSzPct val="75000"/>
              <a:buFont typeface="Wingdings" pitchFamily="2" charset="2"/>
              <a:buNone/>
            </a:pPr>
            <a:r>
              <a:rPr lang="en-US" sz="1200" b="1" dirty="0" smtClean="0"/>
              <a:t>Mali</a:t>
            </a:r>
            <a:endParaRPr lang="en-US" sz="1200" b="1" dirty="0"/>
          </a:p>
          <a:p>
            <a:pPr marL="342900" indent="-342900" eaLnBrk="1" hangingPunct="1">
              <a:lnSpc>
                <a:spcPct val="80000"/>
              </a:lnSpc>
              <a:spcBef>
                <a:spcPct val="20000"/>
              </a:spcBef>
              <a:buClr>
                <a:schemeClr val="folHlink"/>
              </a:buClr>
              <a:buSzPct val="75000"/>
              <a:buFont typeface="Wingdings" pitchFamily="2" charset="2"/>
              <a:buNone/>
            </a:pPr>
            <a:r>
              <a:rPr lang="en-US" sz="1200" b="1" dirty="0"/>
              <a:t>Sudan (North)</a:t>
            </a:r>
          </a:p>
          <a:p>
            <a:pPr marL="342900" indent="-342900" eaLnBrk="1" hangingPunct="1">
              <a:lnSpc>
                <a:spcPct val="80000"/>
              </a:lnSpc>
              <a:spcBef>
                <a:spcPct val="20000"/>
              </a:spcBef>
              <a:buClr>
                <a:schemeClr val="folHlink"/>
              </a:buClr>
              <a:buSzPct val="75000"/>
              <a:buFont typeface="Wingdings" pitchFamily="2" charset="2"/>
              <a:buNone/>
            </a:pPr>
            <a:endParaRPr lang="en-US" sz="1300" b="1" dirty="0"/>
          </a:p>
          <a:p>
            <a:pPr marL="342900" indent="-342900" eaLnBrk="1" hangingPunct="1">
              <a:lnSpc>
                <a:spcPct val="80000"/>
              </a:lnSpc>
              <a:spcBef>
                <a:spcPct val="20000"/>
              </a:spcBef>
              <a:buClr>
                <a:schemeClr val="folHlink"/>
              </a:buClr>
              <a:buSzPct val="75000"/>
              <a:buFont typeface="Wingdings" pitchFamily="2" charset="2"/>
              <a:buNone/>
            </a:pPr>
            <a:r>
              <a:rPr lang="en-US" sz="1000" dirty="0"/>
              <a:t>*Existing provisions of </a:t>
            </a:r>
            <a:r>
              <a:rPr lang="en-US" sz="1000" dirty="0" smtClean="0"/>
              <a:t>criminal</a:t>
            </a:r>
          </a:p>
          <a:p>
            <a:pPr marL="342900" indent="-342900" eaLnBrk="1" hangingPunct="1">
              <a:lnSpc>
                <a:spcPct val="80000"/>
              </a:lnSpc>
              <a:spcBef>
                <a:spcPct val="20000"/>
              </a:spcBef>
              <a:buClr>
                <a:schemeClr val="folHlink"/>
              </a:buClr>
              <a:buSzPct val="75000"/>
              <a:buFont typeface="Wingdings" pitchFamily="2" charset="2"/>
              <a:buNone/>
            </a:pPr>
            <a:r>
              <a:rPr lang="en-US" sz="1000" dirty="0" smtClean="0"/>
              <a:t>codes </a:t>
            </a:r>
            <a:r>
              <a:rPr lang="en-US" sz="1000" dirty="0"/>
              <a:t>have been or can be </a:t>
            </a:r>
            <a:r>
              <a:rPr lang="en-US" sz="1000" dirty="0" smtClean="0"/>
              <a:t>applied</a:t>
            </a:r>
          </a:p>
          <a:p>
            <a:pPr marL="342900" indent="-342900" eaLnBrk="1" hangingPunct="1">
              <a:lnSpc>
                <a:spcPct val="80000"/>
              </a:lnSpc>
              <a:spcBef>
                <a:spcPct val="20000"/>
              </a:spcBef>
              <a:buClr>
                <a:schemeClr val="folHlink"/>
              </a:buClr>
              <a:buSzPct val="75000"/>
              <a:buFont typeface="Wingdings" pitchFamily="2" charset="2"/>
              <a:buNone/>
            </a:pPr>
            <a:r>
              <a:rPr lang="en-US" sz="1000" dirty="0" smtClean="0"/>
              <a:t>to </a:t>
            </a:r>
            <a:r>
              <a:rPr lang="en-US" sz="1000" dirty="0"/>
              <a:t>FGM/C</a:t>
            </a:r>
          </a:p>
        </p:txBody>
      </p:sp>
      <p:sp>
        <p:nvSpPr>
          <p:cNvPr id="124942" name="Rectangle 14"/>
          <p:cNvSpPr>
            <a:spLocks noChangeArrowheads="1"/>
          </p:cNvSpPr>
          <p:nvPr/>
        </p:nvSpPr>
        <p:spPr bwMode="auto">
          <a:xfrm>
            <a:off x="5943600" y="1600200"/>
            <a:ext cx="2209800" cy="4114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eaLnBrk="1" hangingPunct="1">
              <a:lnSpc>
                <a:spcPct val="80000"/>
              </a:lnSpc>
              <a:spcBef>
                <a:spcPct val="20000"/>
              </a:spcBef>
              <a:buClr>
                <a:schemeClr val="folHlink"/>
              </a:buClr>
              <a:buSzPct val="75000"/>
              <a:buFont typeface="Wingdings" pitchFamily="2" charset="2"/>
              <a:buNone/>
            </a:pPr>
            <a:r>
              <a:rPr lang="en-US" sz="1300" b="1" dirty="0"/>
              <a:t>No Laws:</a:t>
            </a:r>
          </a:p>
          <a:p>
            <a:pPr marL="342900" indent="-342900" eaLnBrk="1" hangingPunct="1">
              <a:lnSpc>
                <a:spcPct val="80000"/>
              </a:lnSpc>
              <a:spcBef>
                <a:spcPct val="20000"/>
              </a:spcBef>
              <a:buClr>
                <a:schemeClr val="folHlink"/>
              </a:buClr>
              <a:buSzPct val="75000"/>
              <a:buFont typeface="Wingdings" pitchFamily="2" charset="2"/>
              <a:buNone/>
            </a:pPr>
            <a:endParaRPr lang="en-US" sz="1300" b="1" dirty="0"/>
          </a:p>
          <a:p>
            <a:pPr marL="342900" indent="-342900" eaLnBrk="1" hangingPunct="1">
              <a:lnSpc>
                <a:spcPct val="80000"/>
              </a:lnSpc>
              <a:spcBef>
                <a:spcPct val="20000"/>
              </a:spcBef>
              <a:buClr>
                <a:schemeClr val="folHlink"/>
              </a:buClr>
              <a:buSzPct val="75000"/>
              <a:buFont typeface="Wingdings" pitchFamily="2" charset="2"/>
              <a:buNone/>
            </a:pPr>
            <a:endParaRPr lang="en-US" sz="1200" b="1" dirty="0" smtClean="0"/>
          </a:p>
          <a:p>
            <a:pPr marL="342900" indent="-342900" eaLnBrk="1" hangingPunct="1">
              <a:lnSpc>
                <a:spcPct val="80000"/>
              </a:lnSpc>
              <a:spcBef>
                <a:spcPct val="20000"/>
              </a:spcBef>
              <a:buClr>
                <a:schemeClr val="folHlink"/>
              </a:buClr>
              <a:buSzPct val="75000"/>
              <a:buFont typeface="Wingdings" pitchFamily="2" charset="2"/>
              <a:buNone/>
            </a:pPr>
            <a:r>
              <a:rPr lang="en-US" sz="1200" b="1" dirty="0" smtClean="0"/>
              <a:t>Gambia</a:t>
            </a:r>
          </a:p>
          <a:p>
            <a:pPr marL="342900" indent="-342900" eaLnBrk="1" hangingPunct="1">
              <a:lnSpc>
                <a:spcPct val="80000"/>
              </a:lnSpc>
              <a:spcBef>
                <a:spcPct val="20000"/>
              </a:spcBef>
              <a:buClr>
                <a:schemeClr val="folHlink"/>
              </a:buClr>
              <a:buSzPct val="75000"/>
              <a:buFont typeface="Wingdings" pitchFamily="2" charset="2"/>
              <a:buNone/>
            </a:pPr>
            <a:r>
              <a:rPr lang="en-US" sz="1200" b="1" dirty="0" smtClean="0"/>
              <a:t>Liberia</a:t>
            </a:r>
            <a:endParaRPr lang="en-US" sz="1200" b="1" dirty="0"/>
          </a:p>
          <a:p>
            <a:pPr marL="342900" indent="-342900" eaLnBrk="1" hangingPunct="1">
              <a:lnSpc>
                <a:spcPct val="80000"/>
              </a:lnSpc>
              <a:spcBef>
                <a:spcPct val="20000"/>
              </a:spcBef>
              <a:buClr>
                <a:schemeClr val="folHlink"/>
              </a:buClr>
              <a:buSzPct val="75000"/>
              <a:buFont typeface="Wingdings" pitchFamily="2" charset="2"/>
              <a:buNone/>
            </a:pPr>
            <a:r>
              <a:rPr lang="en-US" sz="1200" b="1" dirty="0"/>
              <a:t>Nigeria</a:t>
            </a:r>
          </a:p>
          <a:p>
            <a:pPr marL="342900" indent="-342900" eaLnBrk="1" hangingPunct="1">
              <a:lnSpc>
                <a:spcPct val="80000"/>
              </a:lnSpc>
              <a:spcBef>
                <a:spcPct val="20000"/>
              </a:spcBef>
              <a:buClr>
                <a:schemeClr val="folHlink"/>
              </a:buClr>
              <a:buSzPct val="75000"/>
              <a:buFont typeface="Wingdings" pitchFamily="2" charset="2"/>
              <a:buNone/>
            </a:pPr>
            <a:r>
              <a:rPr lang="en-US" sz="1200" b="1" dirty="0"/>
              <a:t>Sierra Leone</a:t>
            </a:r>
          </a:p>
          <a:p>
            <a:pPr marL="342900" indent="-342900" eaLnBrk="1" hangingPunct="1">
              <a:lnSpc>
                <a:spcPct val="80000"/>
              </a:lnSpc>
              <a:spcBef>
                <a:spcPct val="20000"/>
              </a:spcBef>
              <a:buClr>
                <a:schemeClr val="folHlink"/>
              </a:buClr>
              <a:buSzPct val="75000"/>
              <a:buFont typeface="Wingdings" pitchFamily="2" charset="2"/>
              <a:buNone/>
            </a:pPr>
            <a:r>
              <a:rPr lang="en-US" sz="1200" b="1" dirty="0" smtClean="0"/>
              <a:t>Yemen</a:t>
            </a:r>
            <a:endParaRPr lang="en-US" sz="1200" b="1" dirty="0"/>
          </a:p>
        </p:txBody>
      </p:sp>
    </p:spTree>
    <p:extLst>
      <p:ext uri="{BB962C8B-B14F-4D97-AF65-F5344CB8AC3E}">
        <p14:creationId xmlns:p14="http://schemas.microsoft.com/office/powerpoint/2010/main" val="4217798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990600" y="457200"/>
            <a:ext cx="7739063" cy="990600"/>
          </a:xfrm>
        </p:spPr>
        <p:txBody>
          <a:bodyPr/>
          <a:lstStyle/>
          <a:p>
            <a:r>
              <a:rPr lang="en-US" sz="3200"/>
              <a:t>Female Genital Mutilation/Cutting</a:t>
            </a:r>
          </a:p>
        </p:txBody>
      </p:sp>
      <p:sp>
        <p:nvSpPr>
          <p:cNvPr id="88067" name="Rectangle 3"/>
          <p:cNvSpPr>
            <a:spLocks noGrp="1" noChangeArrowheads="1"/>
          </p:cNvSpPr>
          <p:nvPr>
            <p:ph idx="1"/>
          </p:nvPr>
        </p:nvSpPr>
        <p:spPr>
          <a:xfrm>
            <a:off x="990600" y="1371600"/>
            <a:ext cx="7729538" cy="4648200"/>
          </a:xfrm>
        </p:spPr>
        <p:txBody>
          <a:bodyPr/>
          <a:lstStyle/>
          <a:p>
            <a:pPr>
              <a:lnSpc>
                <a:spcPct val="80000"/>
              </a:lnSpc>
              <a:buFont typeface="Wingdings" pitchFamily="2" charset="2"/>
              <a:buNone/>
            </a:pPr>
            <a:r>
              <a:rPr lang="en-US" sz="1900" dirty="0" smtClean="0"/>
              <a:t>Overview</a:t>
            </a:r>
          </a:p>
          <a:p>
            <a:pPr>
              <a:lnSpc>
                <a:spcPct val="80000"/>
              </a:lnSpc>
              <a:buFont typeface="Wingdings" pitchFamily="2" charset="2"/>
              <a:buNone/>
            </a:pPr>
            <a:endParaRPr lang="en-US" sz="1900" dirty="0"/>
          </a:p>
          <a:p>
            <a:pPr>
              <a:lnSpc>
                <a:spcPct val="80000"/>
              </a:lnSpc>
            </a:pPr>
            <a:r>
              <a:rPr lang="en-US" sz="1900" dirty="0"/>
              <a:t>An estimated 100 million to 140 million girls and women worldwide have undergone female genital mutilation/cutting (FGM/C) and more than 3 million girls are at risk for cutting each year on the African continent alone.</a:t>
            </a:r>
            <a:r>
              <a:rPr lang="en-US" sz="1900" baseline="30000" dirty="0"/>
              <a:t>1</a:t>
            </a:r>
          </a:p>
          <a:p>
            <a:pPr>
              <a:lnSpc>
                <a:spcPct val="80000"/>
              </a:lnSpc>
            </a:pPr>
            <a:endParaRPr lang="en-US" sz="1900" dirty="0"/>
          </a:p>
          <a:p>
            <a:pPr>
              <a:lnSpc>
                <a:spcPct val="80000"/>
              </a:lnSpc>
            </a:pPr>
            <a:r>
              <a:rPr lang="en-US" sz="1900" dirty="0"/>
              <a:t>FGM/C is generally performed on girls between ages 4 and 12, although it is practiced in some cultures as early as a few days after birth or as late as just prior to marriage.</a:t>
            </a:r>
          </a:p>
          <a:p>
            <a:pPr>
              <a:lnSpc>
                <a:spcPct val="80000"/>
              </a:lnSpc>
            </a:pPr>
            <a:endParaRPr lang="en-US" sz="1900" dirty="0"/>
          </a:p>
          <a:p>
            <a:pPr>
              <a:lnSpc>
                <a:spcPct val="80000"/>
              </a:lnSpc>
            </a:pPr>
            <a:r>
              <a:rPr lang="en-US" sz="1900" dirty="0"/>
              <a:t>According to a 2006 WHO study, FGM/C can be linked to increased complications in childbirth and even maternal deaths.</a:t>
            </a:r>
          </a:p>
          <a:p>
            <a:pPr>
              <a:lnSpc>
                <a:spcPct val="80000"/>
              </a:lnSpc>
            </a:pPr>
            <a:endParaRPr lang="en-US" sz="1900" dirty="0"/>
          </a:p>
          <a:p>
            <a:pPr>
              <a:lnSpc>
                <a:spcPct val="80000"/>
              </a:lnSpc>
            </a:pPr>
            <a:endParaRPr lang="en-US" sz="1300" baseline="30000" dirty="0"/>
          </a:p>
          <a:p>
            <a:pPr>
              <a:lnSpc>
                <a:spcPct val="80000"/>
              </a:lnSpc>
            </a:pPr>
            <a:endParaRPr lang="en-US" sz="1300" baseline="30000" dirty="0"/>
          </a:p>
          <a:p>
            <a:pPr>
              <a:lnSpc>
                <a:spcPct val="80000"/>
              </a:lnSpc>
              <a:buFont typeface="Wingdings" pitchFamily="2" charset="2"/>
              <a:buNone/>
            </a:pPr>
            <a:r>
              <a:rPr lang="en-US" sz="1300" baseline="30000" dirty="0"/>
              <a:t>1 </a:t>
            </a:r>
            <a:r>
              <a:rPr lang="en-US" sz="1300" b="1" dirty="0"/>
              <a:t>P. Stanley Yoder and Shane Khan, </a:t>
            </a:r>
            <a:r>
              <a:rPr lang="en-US" sz="1300" b="1" i="1" dirty="0"/>
              <a:t>Numbers of Women Circumcised in Africa: The Production of a Total</a:t>
            </a:r>
            <a:r>
              <a:rPr lang="en-US" sz="1300" b="1" dirty="0"/>
              <a:t> (Calverton, MD: ORC Macro, March 2008).</a:t>
            </a:r>
          </a:p>
        </p:txBody>
      </p:sp>
    </p:spTree>
    <p:extLst>
      <p:ext uri="{BB962C8B-B14F-4D97-AF65-F5344CB8AC3E}">
        <p14:creationId xmlns:p14="http://schemas.microsoft.com/office/powerpoint/2010/main" val="11989481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990600" y="457200"/>
            <a:ext cx="7739063" cy="990600"/>
          </a:xfrm>
        </p:spPr>
        <p:txBody>
          <a:bodyPr/>
          <a:lstStyle/>
          <a:p>
            <a:r>
              <a:rPr lang="en-US" sz="3200"/>
              <a:t>Female Genital Mutilation/Cutting</a:t>
            </a:r>
          </a:p>
        </p:txBody>
      </p:sp>
      <p:sp>
        <p:nvSpPr>
          <p:cNvPr id="101379" name="Rectangle 3"/>
          <p:cNvSpPr>
            <a:spLocks noGrp="1" noChangeArrowheads="1"/>
          </p:cNvSpPr>
          <p:nvPr>
            <p:ph idx="1"/>
          </p:nvPr>
        </p:nvSpPr>
        <p:spPr/>
        <p:txBody>
          <a:bodyPr/>
          <a:lstStyle/>
          <a:p>
            <a:pPr>
              <a:lnSpc>
                <a:spcPct val="90000"/>
              </a:lnSpc>
              <a:buFont typeface="Wingdings" pitchFamily="2" charset="2"/>
              <a:buNone/>
            </a:pPr>
            <a:r>
              <a:rPr lang="en-US" sz="1800"/>
              <a:t>Overview continued</a:t>
            </a:r>
          </a:p>
          <a:p>
            <a:pPr>
              <a:lnSpc>
                <a:spcPct val="90000"/>
              </a:lnSpc>
            </a:pPr>
            <a:endParaRPr lang="en-US" sz="1800"/>
          </a:p>
          <a:p>
            <a:pPr>
              <a:lnSpc>
                <a:spcPct val="90000"/>
              </a:lnSpc>
            </a:pPr>
            <a:r>
              <a:rPr lang="en-US" sz="1900"/>
              <a:t>FGM/C is practiced in at least 28 countries in Africa and a few others in Asia and the Middle East.</a:t>
            </a:r>
          </a:p>
          <a:p>
            <a:pPr>
              <a:lnSpc>
                <a:spcPct val="90000"/>
              </a:lnSpc>
            </a:pPr>
            <a:endParaRPr lang="en-US" sz="1900"/>
          </a:p>
          <a:p>
            <a:pPr>
              <a:lnSpc>
                <a:spcPct val="90000"/>
              </a:lnSpc>
            </a:pPr>
            <a:r>
              <a:rPr lang="en-US" sz="1900"/>
              <a:t>FGM/C is practiced at all educational levels and in all social classes and occurs among many religious groups, although no religion mandates it.</a:t>
            </a:r>
          </a:p>
          <a:p>
            <a:pPr>
              <a:lnSpc>
                <a:spcPct val="90000"/>
              </a:lnSpc>
            </a:pPr>
            <a:endParaRPr lang="en-US" sz="1900"/>
          </a:p>
        </p:txBody>
      </p:sp>
    </p:spTree>
    <p:extLst>
      <p:ext uri="{BB962C8B-B14F-4D97-AF65-F5344CB8AC3E}">
        <p14:creationId xmlns:p14="http://schemas.microsoft.com/office/powerpoint/2010/main" val="884093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US" sz="3000"/>
              <a:t>Types of Female Genital Mutilation/Cutting</a:t>
            </a:r>
          </a:p>
        </p:txBody>
      </p:sp>
      <p:sp>
        <p:nvSpPr>
          <p:cNvPr id="102403" name="Rectangle 3"/>
          <p:cNvSpPr>
            <a:spLocks noGrp="1" noChangeArrowheads="1"/>
          </p:cNvSpPr>
          <p:nvPr>
            <p:ph idx="1"/>
          </p:nvPr>
        </p:nvSpPr>
        <p:spPr/>
        <p:txBody>
          <a:bodyPr/>
          <a:lstStyle/>
          <a:p>
            <a:pPr>
              <a:lnSpc>
                <a:spcPct val="80000"/>
              </a:lnSpc>
            </a:pPr>
            <a:r>
              <a:rPr lang="en-US" sz="1800" i="1" u="sng"/>
              <a:t>Type 1 or Clitoridectomy</a:t>
            </a:r>
            <a:r>
              <a:rPr lang="en-US" sz="1800" i="1"/>
              <a:t>:</a:t>
            </a:r>
            <a:r>
              <a:rPr lang="en-US" sz="1800"/>
              <a:t> Partial or total removal of the clitoris and/or the clitoral hood.</a:t>
            </a:r>
          </a:p>
          <a:p>
            <a:pPr>
              <a:lnSpc>
                <a:spcPct val="80000"/>
              </a:lnSpc>
            </a:pPr>
            <a:endParaRPr lang="en-US" sz="1800" i="1" u="sng"/>
          </a:p>
          <a:p>
            <a:pPr>
              <a:lnSpc>
                <a:spcPct val="80000"/>
              </a:lnSpc>
            </a:pPr>
            <a:r>
              <a:rPr lang="en-US" sz="1800" i="1" u="sng"/>
              <a:t>Type 2 or excision</a:t>
            </a:r>
            <a:r>
              <a:rPr lang="en-US" sz="1800" i="1"/>
              <a:t>:</a:t>
            </a:r>
            <a:r>
              <a:rPr lang="en-US" sz="1800"/>
              <a:t> Partial or total removal of the clitoris and the labia minora, with or without excision of the labia majora.</a:t>
            </a:r>
          </a:p>
          <a:p>
            <a:pPr>
              <a:lnSpc>
                <a:spcPct val="80000"/>
              </a:lnSpc>
            </a:pPr>
            <a:endParaRPr lang="en-US" sz="1800"/>
          </a:p>
          <a:p>
            <a:pPr>
              <a:lnSpc>
                <a:spcPct val="80000"/>
              </a:lnSpc>
            </a:pPr>
            <a:r>
              <a:rPr lang="en-US" sz="1800" i="1" u="sng"/>
              <a:t>Type 3 or Infibulation</a:t>
            </a:r>
            <a:r>
              <a:rPr lang="en-US" sz="1800" i="1"/>
              <a:t>:</a:t>
            </a:r>
            <a:r>
              <a:rPr lang="en-US" sz="1800"/>
              <a:t> Narrowing of the vaginal orifice with creation of a covering seal by cutting and placing together the labia minora and/or the labia majora, with or without excision of the clitoris.</a:t>
            </a:r>
          </a:p>
          <a:p>
            <a:pPr>
              <a:lnSpc>
                <a:spcPct val="80000"/>
              </a:lnSpc>
            </a:pPr>
            <a:endParaRPr lang="en-US" sz="1800"/>
          </a:p>
          <a:p>
            <a:pPr>
              <a:lnSpc>
                <a:spcPct val="80000"/>
              </a:lnSpc>
            </a:pPr>
            <a:r>
              <a:rPr lang="en-US" sz="1800" i="1" u="sng"/>
              <a:t>Type 4 or Unclassified</a:t>
            </a:r>
            <a:r>
              <a:rPr lang="en-US" sz="1800" i="1"/>
              <a:t>:</a:t>
            </a:r>
            <a:r>
              <a:rPr lang="en-US" sz="1800"/>
              <a:t> All other harmful procedures to the female genitalia for nonmedical purposes, for example, pricking, piercing, incising, scraping, and cauterization.</a:t>
            </a:r>
          </a:p>
          <a:p>
            <a:pPr>
              <a:lnSpc>
                <a:spcPct val="80000"/>
              </a:lnSpc>
            </a:pPr>
            <a:endParaRPr lang="en-US" sz="1800"/>
          </a:p>
          <a:p>
            <a:pPr>
              <a:lnSpc>
                <a:spcPct val="80000"/>
              </a:lnSpc>
              <a:buFont typeface="Wingdings" pitchFamily="2" charset="2"/>
              <a:buNone/>
            </a:pPr>
            <a:r>
              <a:rPr lang="en-US" sz="1300"/>
              <a:t>	Note: Current questionnaires used in the Demographic and Health Surveys do not differentiate between Types I and II, but only between whether a girl or woman has been cut, whether tissue has been removed, and whether tissue has been sewn closed.</a:t>
            </a:r>
          </a:p>
          <a:p>
            <a:pPr>
              <a:lnSpc>
                <a:spcPct val="80000"/>
              </a:lnSpc>
            </a:pPr>
            <a:endParaRPr lang="en-US" sz="1500"/>
          </a:p>
        </p:txBody>
      </p:sp>
    </p:spTree>
    <p:extLst>
      <p:ext uri="{BB962C8B-B14F-4D97-AF65-F5344CB8AC3E}">
        <p14:creationId xmlns:p14="http://schemas.microsoft.com/office/powerpoint/2010/main" val="3408969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8" name="Rectangle 6"/>
          <p:cNvSpPr>
            <a:spLocks noChangeArrowheads="1"/>
          </p:cNvSpPr>
          <p:nvPr/>
        </p:nvSpPr>
        <p:spPr bwMode="auto">
          <a:xfrm>
            <a:off x="1200380" y="6172199"/>
            <a:ext cx="6314549" cy="2462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p>
            <a:r>
              <a:rPr lang="en-US" sz="1000" b="1" dirty="0" smtClean="0"/>
              <a:t>Sources:</a:t>
            </a:r>
            <a:r>
              <a:rPr lang="en-US" sz="1000" dirty="0" smtClean="0"/>
              <a:t> ICF International, </a:t>
            </a:r>
            <a:r>
              <a:rPr lang="en-US" sz="1000" dirty="0"/>
              <a:t>Demographic and Health Surveys; UNICEF, Multiple Indicator Cluster Surveys.</a:t>
            </a:r>
          </a:p>
        </p:txBody>
      </p:sp>
      <p:sp>
        <p:nvSpPr>
          <p:cNvPr id="85000" name="Rectangle 8"/>
          <p:cNvSpPr>
            <a:spLocks noGrp="1" noChangeArrowheads="1"/>
          </p:cNvSpPr>
          <p:nvPr>
            <p:ph type="title"/>
          </p:nvPr>
        </p:nvSpPr>
        <p:spPr>
          <a:xfrm>
            <a:off x="914400" y="457200"/>
            <a:ext cx="7739063" cy="990600"/>
          </a:xfrm>
        </p:spPr>
        <p:txBody>
          <a:bodyPr/>
          <a:lstStyle/>
          <a:p>
            <a:r>
              <a:rPr lang="en-US" sz="3000" dirty="0"/>
              <a:t>Female Genital Mutilation/Cutting, by Age</a:t>
            </a:r>
            <a:br>
              <a:rPr lang="en-US" sz="3000" dirty="0"/>
            </a:br>
            <a:endParaRPr lang="en-US" sz="3000" dirty="0">
              <a:solidFill>
                <a:schemeClr val="tx1"/>
              </a:solidFill>
            </a:endParaRPr>
          </a:p>
        </p:txBody>
      </p:sp>
      <p:graphicFrame>
        <p:nvGraphicFramePr>
          <p:cNvPr id="2" name="Object 12"/>
          <p:cNvGraphicFramePr>
            <a:graphicFrameLocks noGrp="1" noChangeAspect="1"/>
          </p:cNvGraphicFramePr>
          <p:nvPr>
            <p:ph type="chart" idx="1"/>
            <p:extLst>
              <p:ext uri="{D42A27DB-BD31-4B8C-83A1-F6EECF244321}">
                <p14:modId xmlns:p14="http://schemas.microsoft.com/office/powerpoint/2010/main" val="2483593268"/>
              </p:ext>
            </p:extLst>
          </p:nvPr>
        </p:nvGraphicFramePr>
        <p:xfrm>
          <a:off x="1041400" y="1803400"/>
          <a:ext cx="7361124"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85005" name="Text Box 13"/>
          <p:cNvSpPr txBox="1">
            <a:spLocks noChangeArrowheads="1"/>
          </p:cNvSpPr>
          <p:nvPr/>
        </p:nvSpPr>
        <p:spPr bwMode="auto">
          <a:xfrm>
            <a:off x="914400" y="1219200"/>
            <a:ext cx="64008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800" b="1"/>
              <a:t>Prevalence Among Younger and Older Women</a:t>
            </a:r>
            <a:endParaRPr lang="en-US" sz="2000" b="1"/>
          </a:p>
          <a:p>
            <a:pPr>
              <a:spcBef>
                <a:spcPct val="50000"/>
              </a:spcBef>
            </a:pPr>
            <a:r>
              <a:rPr lang="en-US" sz="1200"/>
              <a:t>Percent </a:t>
            </a:r>
            <a:br>
              <a:rPr lang="en-US" sz="1200"/>
            </a:br>
            <a:endParaRPr lang="en-US" sz="1200"/>
          </a:p>
        </p:txBody>
      </p:sp>
    </p:spTree>
    <p:extLst>
      <p:ext uri="{BB962C8B-B14F-4D97-AF65-F5344CB8AC3E}">
        <p14:creationId xmlns:p14="http://schemas.microsoft.com/office/powerpoint/2010/main" val="15998797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sz="3000" dirty="0"/>
              <a:t>Female Genital Mutilation/Cutting, by Residence</a:t>
            </a:r>
          </a:p>
        </p:txBody>
      </p:sp>
      <p:graphicFrame>
        <p:nvGraphicFramePr>
          <p:cNvPr id="2" name="Object 5"/>
          <p:cNvGraphicFramePr>
            <a:graphicFrameLocks noGrp="1" noChangeAspect="1"/>
          </p:cNvGraphicFramePr>
          <p:nvPr>
            <p:ph type="chart" idx="1"/>
            <p:extLst>
              <p:ext uri="{D42A27DB-BD31-4B8C-83A1-F6EECF244321}">
                <p14:modId xmlns:p14="http://schemas.microsoft.com/office/powerpoint/2010/main" val="3636368151"/>
              </p:ext>
            </p:extLst>
          </p:nvPr>
        </p:nvGraphicFramePr>
        <p:xfrm>
          <a:off x="1117600" y="2108201"/>
          <a:ext cx="7196138" cy="3911600"/>
        </p:xfrm>
        <a:graphic>
          <a:graphicData uri="http://schemas.openxmlformats.org/drawingml/2006/chart">
            <c:chart xmlns:c="http://schemas.openxmlformats.org/drawingml/2006/chart" xmlns:r="http://schemas.openxmlformats.org/officeDocument/2006/relationships" r:id="rId3"/>
          </a:graphicData>
        </a:graphic>
      </p:graphicFrame>
      <p:sp>
        <p:nvSpPr>
          <p:cNvPr id="104452" name="Text Box 4"/>
          <p:cNvSpPr txBox="1">
            <a:spLocks noChangeArrowheads="1"/>
          </p:cNvSpPr>
          <p:nvPr/>
        </p:nvSpPr>
        <p:spPr bwMode="auto">
          <a:xfrm>
            <a:off x="1066800" y="1600200"/>
            <a:ext cx="7772400" cy="585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en-US" sz="1800" b="1"/>
              <a:t>Prevalence Among Urban and Rural Areas</a:t>
            </a:r>
          </a:p>
          <a:p>
            <a:pPr>
              <a:spcBef>
                <a:spcPct val="20000"/>
              </a:spcBef>
            </a:pPr>
            <a:r>
              <a:rPr lang="en-US" sz="1200"/>
              <a:t>Percent </a:t>
            </a:r>
            <a:endParaRPr lang="en-US" sz="1200" b="1">
              <a:latin typeface="Arial Black" pitchFamily="34" charset="0"/>
            </a:endParaRPr>
          </a:p>
        </p:txBody>
      </p:sp>
      <p:sp>
        <p:nvSpPr>
          <p:cNvPr id="3" name="TextBox 2"/>
          <p:cNvSpPr txBox="1"/>
          <p:nvPr/>
        </p:nvSpPr>
        <p:spPr>
          <a:xfrm>
            <a:off x="1333500" y="6106238"/>
            <a:ext cx="7239000" cy="246221"/>
          </a:xfrm>
          <a:prstGeom prst="rect">
            <a:avLst/>
          </a:prstGeom>
          <a:noFill/>
        </p:spPr>
        <p:txBody>
          <a:bodyPr wrap="square" rtlCol="0">
            <a:spAutoFit/>
          </a:bodyPr>
          <a:lstStyle/>
          <a:p>
            <a:r>
              <a:rPr lang="en-US" sz="1000" b="1" dirty="0" smtClean="0"/>
              <a:t>Sources:</a:t>
            </a:r>
            <a:r>
              <a:rPr lang="en-US" sz="1000" dirty="0" smtClean="0"/>
              <a:t> ICF International, Demographic and Health Surveys; UNICEF, Multiple Indicator Cluster Surveys.</a:t>
            </a:r>
            <a:endParaRPr lang="en-US" sz="1000" dirty="0"/>
          </a:p>
        </p:txBody>
      </p:sp>
    </p:spTree>
    <p:extLst>
      <p:ext uri="{BB962C8B-B14F-4D97-AF65-F5344CB8AC3E}">
        <p14:creationId xmlns:p14="http://schemas.microsoft.com/office/powerpoint/2010/main" val="392219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US" sz="2900" dirty="0"/>
              <a:t>Female Genital Mutilation/Cutting, Within Countries</a:t>
            </a:r>
          </a:p>
        </p:txBody>
      </p:sp>
      <p:graphicFrame>
        <p:nvGraphicFramePr>
          <p:cNvPr id="2" name="Object 4"/>
          <p:cNvGraphicFramePr>
            <a:graphicFrameLocks noGrp="1" noChangeAspect="1"/>
          </p:cNvGraphicFramePr>
          <p:nvPr>
            <p:ph type="chart" idx="1"/>
            <p:extLst>
              <p:ext uri="{D42A27DB-BD31-4B8C-83A1-F6EECF244321}">
                <p14:modId xmlns:p14="http://schemas.microsoft.com/office/powerpoint/2010/main" val="638945596"/>
              </p:ext>
            </p:extLst>
          </p:nvPr>
        </p:nvGraphicFramePr>
        <p:xfrm>
          <a:off x="1100931" y="1765300"/>
          <a:ext cx="7594600" cy="4254500"/>
        </p:xfrm>
        <a:graphic>
          <a:graphicData uri="http://schemas.openxmlformats.org/drawingml/2006/chart">
            <c:chart xmlns:c="http://schemas.openxmlformats.org/drawingml/2006/chart" xmlns:r="http://schemas.openxmlformats.org/officeDocument/2006/relationships" r:id="rId3"/>
          </a:graphicData>
        </a:graphic>
      </p:graphicFrame>
      <p:sp>
        <p:nvSpPr>
          <p:cNvPr id="107526" name="Text Box 6"/>
          <p:cNvSpPr txBox="1">
            <a:spLocks noChangeArrowheads="1"/>
          </p:cNvSpPr>
          <p:nvPr/>
        </p:nvSpPr>
        <p:spPr bwMode="auto">
          <a:xfrm>
            <a:off x="1066800" y="1676400"/>
            <a:ext cx="19812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200"/>
              <a:t>Percent</a:t>
            </a:r>
          </a:p>
        </p:txBody>
      </p:sp>
      <p:sp>
        <p:nvSpPr>
          <p:cNvPr id="6" name="Rectangle 6"/>
          <p:cNvSpPr>
            <a:spLocks noChangeArrowheads="1"/>
          </p:cNvSpPr>
          <p:nvPr/>
        </p:nvSpPr>
        <p:spPr bwMode="auto">
          <a:xfrm>
            <a:off x="1200380" y="6172199"/>
            <a:ext cx="6314549" cy="2462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p>
            <a:r>
              <a:rPr lang="en-US" sz="1000" b="1" dirty="0" smtClean="0"/>
              <a:t>Sources:</a:t>
            </a:r>
            <a:r>
              <a:rPr lang="en-US" sz="1000" dirty="0" smtClean="0"/>
              <a:t> ICF International, </a:t>
            </a:r>
            <a:r>
              <a:rPr lang="en-US" sz="1000" dirty="0"/>
              <a:t>Demographic and Health Surveys; UNICEF, Multiple Indicator Cluster Surveys.</a:t>
            </a:r>
          </a:p>
        </p:txBody>
      </p:sp>
    </p:spTree>
    <p:extLst>
      <p:ext uri="{BB962C8B-B14F-4D97-AF65-F5344CB8AC3E}">
        <p14:creationId xmlns:p14="http://schemas.microsoft.com/office/powerpoint/2010/main" val="3141678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990600" y="381000"/>
            <a:ext cx="7739063" cy="990600"/>
          </a:xfrm>
        </p:spPr>
        <p:txBody>
          <a:bodyPr/>
          <a:lstStyle/>
          <a:p>
            <a:r>
              <a:rPr lang="en-US" dirty="0"/>
              <a:t>Female Genital Mutilation/Cutting, by Type</a:t>
            </a:r>
          </a:p>
        </p:txBody>
      </p:sp>
      <p:graphicFrame>
        <p:nvGraphicFramePr>
          <p:cNvPr id="2" name="Object 4"/>
          <p:cNvGraphicFramePr>
            <a:graphicFrameLocks noGrp="1" noChangeAspect="1"/>
          </p:cNvGraphicFramePr>
          <p:nvPr>
            <p:ph type="chart" idx="1"/>
            <p:extLst>
              <p:ext uri="{D42A27DB-BD31-4B8C-83A1-F6EECF244321}">
                <p14:modId xmlns:p14="http://schemas.microsoft.com/office/powerpoint/2010/main" val="2263141993"/>
              </p:ext>
            </p:extLst>
          </p:nvPr>
        </p:nvGraphicFramePr>
        <p:xfrm>
          <a:off x="889000" y="1727201"/>
          <a:ext cx="7594600" cy="4368800"/>
        </p:xfrm>
        <a:graphic>
          <a:graphicData uri="http://schemas.openxmlformats.org/drawingml/2006/chart">
            <c:chart xmlns:c="http://schemas.openxmlformats.org/drawingml/2006/chart" xmlns:r="http://schemas.openxmlformats.org/officeDocument/2006/relationships" r:id="rId3"/>
          </a:graphicData>
        </a:graphic>
      </p:graphicFrame>
      <p:sp>
        <p:nvSpPr>
          <p:cNvPr id="110595" name="Text Box 3"/>
          <p:cNvSpPr txBox="1">
            <a:spLocks noChangeArrowheads="1"/>
          </p:cNvSpPr>
          <p:nvPr/>
        </p:nvSpPr>
        <p:spPr bwMode="auto">
          <a:xfrm>
            <a:off x="914400" y="1600200"/>
            <a:ext cx="77724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en-US" sz="1800" b="1"/>
              <a:t>Prevalence by Type</a:t>
            </a:r>
          </a:p>
          <a:p>
            <a:pPr>
              <a:spcBef>
                <a:spcPct val="20000"/>
              </a:spcBef>
            </a:pPr>
            <a:r>
              <a:rPr lang="en-US" sz="1400"/>
              <a:t>Percent </a:t>
            </a:r>
            <a:endParaRPr lang="en-US" sz="1800" b="1">
              <a:latin typeface="Arial Black" pitchFamily="34" charset="0"/>
            </a:endParaRPr>
          </a:p>
        </p:txBody>
      </p:sp>
      <p:sp>
        <p:nvSpPr>
          <p:cNvPr id="110597" name="Text Box 5"/>
          <p:cNvSpPr txBox="1">
            <a:spLocks noChangeArrowheads="1"/>
          </p:cNvSpPr>
          <p:nvPr/>
        </p:nvSpPr>
        <p:spPr bwMode="auto">
          <a:xfrm>
            <a:off x="1066800" y="6172200"/>
            <a:ext cx="784860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000" b="1" dirty="0" smtClean="0"/>
              <a:t>Sources:</a:t>
            </a:r>
            <a:r>
              <a:rPr lang="en-US" sz="1000" dirty="0" smtClean="0"/>
              <a:t> ICF International, </a:t>
            </a:r>
            <a:r>
              <a:rPr lang="en-US" sz="1000" dirty="0"/>
              <a:t>Demographic and Health Surveys; UNICEF, Multiple Indicator Cluster Surveys.</a:t>
            </a:r>
          </a:p>
        </p:txBody>
      </p:sp>
    </p:spTree>
    <p:extLst>
      <p:ext uri="{BB962C8B-B14F-4D97-AF65-F5344CB8AC3E}">
        <p14:creationId xmlns:p14="http://schemas.microsoft.com/office/powerpoint/2010/main" val="37082832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r>
              <a:rPr lang="en-US" sz="2500"/>
              <a:t>Female Genital Mutilation/Cutting by Traditional and Nontraditional Practitioners</a:t>
            </a:r>
          </a:p>
        </p:txBody>
      </p:sp>
      <p:graphicFrame>
        <p:nvGraphicFramePr>
          <p:cNvPr id="2" name="Object 4"/>
          <p:cNvGraphicFramePr>
            <a:graphicFrameLocks noGrp="1" noChangeAspect="1"/>
          </p:cNvGraphicFramePr>
          <p:nvPr>
            <p:ph type="chart" idx="1"/>
            <p:extLst>
              <p:ext uri="{D42A27DB-BD31-4B8C-83A1-F6EECF244321}">
                <p14:modId xmlns:p14="http://schemas.microsoft.com/office/powerpoint/2010/main" val="2211021919"/>
              </p:ext>
            </p:extLst>
          </p:nvPr>
        </p:nvGraphicFramePr>
        <p:xfrm>
          <a:off x="812800" y="1574801"/>
          <a:ext cx="7500938" cy="4216400"/>
        </p:xfrm>
        <a:graphic>
          <a:graphicData uri="http://schemas.openxmlformats.org/drawingml/2006/chart">
            <c:chart xmlns:c="http://schemas.openxmlformats.org/drawingml/2006/chart" xmlns:r="http://schemas.openxmlformats.org/officeDocument/2006/relationships" r:id="rId3"/>
          </a:graphicData>
        </a:graphic>
      </p:graphicFrame>
      <p:sp>
        <p:nvSpPr>
          <p:cNvPr id="112643" name="Text Box 3"/>
          <p:cNvSpPr txBox="1">
            <a:spLocks noChangeArrowheads="1"/>
          </p:cNvSpPr>
          <p:nvPr/>
        </p:nvSpPr>
        <p:spPr bwMode="auto">
          <a:xfrm>
            <a:off x="1066800" y="1447800"/>
            <a:ext cx="7772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en-US" sz="1400"/>
              <a:t>Percent </a:t>
            </a:r>
            <a:endParaRPr lang="en-US" sz="1800" b="1">
              <a:latin typeface="Arial Black" pitchFamily="34" charset="0"/>
            </a:endParaRPr>
          </a:p>
        </p:txBody>
      </p:sp>
      <p:sp>
        <p:nvSpPr>
          <p:cNvPr id="112645" name="Text Box 5"/>
          <p:cNvSpPr txBox="1">
            <a:spLocks noChangeArrowheads="1"/>
          </p:cNvSpPr>
          <p:nvPr/>
        </p:nvSpPr>
        <p:spPr bwMode="auto">
          <a:xfrm>
            <a:off x="1047750" y="6189821"/>
            <a:ext cx="769620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000" b="1" dirty="0" smtClean="0"/>
              <a:t>Sources:</a:t>
            </a:r>
            <a:r>
              <a:rPr lang="en-US" sz="1000" dirty="0" smtClean="0"/>
              <a:t> ICF International, </a:t>
            </a:r>
            <a:r>
              <a:rPr lang="en-US" sz="1000" dirty="0"/>
              <a:t>Demographic and Health Surveys; UNICEF, Multiple Indicator Cluster Surveys.</a:t>
            </a:r>
          </a:p>
        </p:txBody>
      </p:sp>
      <p:sp>
        <p:nvSpPr>
          <p:cNvPr id="112646" name="Text Box 6"/>
          <p:cNvSpPr txBox="1">
            <a:spLocks noChangeArrowheads="1"/>
          </p:cNvSpPr>
          <p:nvPr/>
        </p:nvSpPr>
        <p:spPr bwMode="auto">
          <a:xfrm>
            <a:off x="1066800" y="5943600"/>
            <a:ext cx="708660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b="1" dirty="0"/>
              <a:t>Note:</a:t>
            </a:r>
            <a:r>
              <a:rPr lang="en-US" sz="1000" dirty="0"/>
              <a:t> Data for Egypt and </a:t>
            </a:r>
            <a:r>
              <a:rPr lang="en-US" sz="1000" dirty="0" smtClean="0"/>
              <a:t>Tanzania refer </a:t>
            </a:r>
            <a:r>
              <a:rPr lang="en-US" sz="1000" dirty="0"/>
              <a:t>to daughters’ experience.</a:t>
            </a:r>
          </a:p>
        </p:txBody>
      </p:sp>
    </p:spTree>
    <p:extLst>
      <p:ext uri="{BB962C8B-B14F-4D97-AF65-F5344CB8AC3E}">
        <p14:creationId xmlns:p14="http://schemas.microsoft.com/office/powerpoint/2010/main" val="1322471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Bold Stripes">
  <a:themeElements>
    <a:clrScheme name="Bold Stripes 1">
      <a:dk1>
        <a:srgbClr val="000000"/>
      </a:dk1>
      <a:lt1>
        <a:srgbClr val="EAEAEA"/>
      </a:lt1>
      <a:dk2>
        <a:srgbClr val="265E9E"/>
      </a:dk2>
      <a:lt2>
        <a:srgbClr val="EAEAEA"/>
      </a:lt2>
      <a:accent1>
        <a:srgbClr val="FFFFFF"/>
      </a:accent1>
      <a:accent2>
        <a:srgbClr val="DDDDDD"/>
      </a:accent2>
      <a:accent3>
        <a:srgbClr val="F3F3F3"/>
      </a:accent3>
      <a:accent4>
        <a:srgbClr val="000000"/>
      </a:accent4>
      <a:accent5>
        <a:srgbClr val="FFFFFF"/>
      </a:accent5>
      <a:accent6>
        <a:srgbClr val="C8C8C8"/>
      </a:accent6>
      <a:hlink>
        <a:srgbClr val="265E9E"/>
      </a:hlink>
      <a:folHlink>
        <a:srgbClr val="D05124"/>
      </a:folHlink>
    </a:clrScheme>
    <a:fontScheme name="Bold Strip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old Stripes 1">
        <a:dk1>
          <a:srgbClr val="000000"/>
        </a:dk1>
        <a:lt1>
          <a:srgbClr val="EAEAEA"/>
        </a:lt1>
        <a:dk2>
          <a:srgbClr val="265E9E"/>
        </a:dk2>
        <a:lt2>
          <a:srgbClr val="EAEAEA"/>
        </a:lt2>
        <a:accent1>
          <a:srgbClr val="FFFFFF"/>
        </a:accent1>
        <a:accent2>
          <a:srgbClr val="DDDDDD"/>
        </a:accent2>
        <a:accent3>
          <a:srgbClr val="F3F3F3"/>
        </a:accent3>
        <a:accent4>
          <a:srgbClr val="000000"/>
        </a:accent4>
        <a:accent5>
          <a:srgbClr val="FFFFFF"/>
        </a:accent5>
        <a:accent6>
          <a:srgbClr val="C8C8C8"/>
        </a:accent6>
        <a:hlink>
          <a:srgbClr val="265E9E"/>
        </a:hlink>
        <a:folHlink>
          <a:srgbClr val="D05124"/>
        </a:folHlink>
      </a:clrScheme>
      <a:clrMap bg1="lt1" tx1="dk1" bg2="lt2" tx2="dk2" accent1="accent1" accent2="accent2" accent3="accent3" accent4="accent4" accent5="accent5" accent6="accent6" hlink="hlink" folHlink="folHlink"/>
    </a:extraClrScheme>
    <a:extraClrScheme>
      <a:clrScheme name="Bold Stripes 2">
        <a:dk1>
          <a:srgbClr val="EAEAEA"/>
        </a:dk1>
        <a:lt1>
          <a:srgbClr val="FFFFFF"/>
        </a:lt1>
        <a:dk2>
          <a:srgbClr val="EAEAEA"/>
        </a:dk2>
        <a:lt2>
          <a:srgbClr val="FFFFFF"/>
        </a:lt2>
        <a:accent1>
          <a:srgbClr val="FFFFFF"/>
        </a:accent1>
        <a:accent2>
          <a:srgbClr val="DDDDDD"/>
        </a:accent2>
        <a:accent3>
          <a:srgbClr val="F3F3F3"/>
        </a:accent3>
        <a:accent4>
          <a:srgbClr val="DADADA"/>
        </a:accent4>
        <a:accent5>
          <a:srgbClr val="FFFFFF"/>
        </a:accent5>
        <a:accent6>
          <a:srgbClr val="C8C8C8"/>
        </a:accent6>
        <a:hlink>
          <a:srgbClr val="265E9E"/>
        </a:hlink>
        <a:folHlink>
          <a:srgbClr val="D05124"/>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EAEAEA"/>
      </a:lt1>
      <a:dk2>
        <a:srgbClr val="265E9E"/>
      </a:dk2>
      <a:lt2>
        <a:srgbClr val="EAEAEA"/>
      </a:lt2>
      <a:accent1>
        <a:srgbClr val="FFFFFF"/>
      </a:accent1>
      <a:accent2>
        <a:srgbClr val="DDDDDD"/>
      </a:accent2>
      <a:accent3>
        <a:srgbClr val="F3F3F3"/>
      </a:accent3>
      <a:accent4>
        <a:srgbClr val="000000"/>
      </a:accent4>
      <a:accent5>
        <a:srgbClr val="FFFFFF"/>
      </a:accent5>
      <a:accent6>
        <a:srgbClr val="C8C8C8"/>
      </a:accent6>
      <a:hlink>
        <a:srgbClr val="265E9E"/>
      </a:hlink>
      <a:folHlink>
        <a:srgbClr val="D0512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EAEAEA"/>
      </a:lt1>
      <a:dk2>
        <a:srgbClr val="265E9E"/>
      </a:dk2>
      <a:lt2>
        <a:srgbClr val="EAEAEA"/>
      </a:lt2>
      <a:accent1>
        <a:srgbClr val="FFFFFF"/>
      </a:accent1>
      <a:accent2>
        <a:srgbClr val="DDDDDD"/>
      </a:accent2>
      <a:accent3>
        <a:srgbClr val="F3F3F3"/>
      </a:accent3>
      <a:accent4>
        <a:srgbClr val="000000"/>
      </a:accent4>
      <a:accent5>
        <a:srgbClr val="FFFFFF"/>
      </a:accent5>
      <a:accent6>
        <a:srgbClr val="C8C8C8"/>
      </a:accent6>
      <a:hlink>
        <a:srgbClr val="265E9E"/>
      </a:hlink>
      <a:folHlink>
        <a:srgbClr val="D0512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old Stripes 2">
    <a:dk1>
      <a:srgbClr val="EAEAEA"/>
    </a:dk1>
    <a:lt1>
      <a:srgbClr val="FFFFFF"/>
    </a:lt1>
    <a:dk2>
      <a:srgbClr val="EAEAEA"/>
    </a:dk2>
    <a:lt2>
      <a:srgbClr val="FFFFFF"/>
    </a:lt2>
    <a:accent1>
      <a:srgbClr val="FFFFFF"/>
    </a:accent1>
    <a:accent2>
      <a:srgbClr val="DDDDDD"/>
    </a:accent2>
    <a:accent3>
      <a:srgbClr val="F3F3F3"/>
    </a:accent3>
    <a:accent4>
      <a:srgbClr val="DADADA"/>
    </a:accent4>
    <a:accent5>
      <a:srgbClr val="FFFFFF"/>
    </a:accent5>
    <a:accent6>
      <a:srgbClr val="C8C8C8"/>
    </a:accent6>
    <a:hlink>
      <a:srgbClr val="265E9E"/>
    </a:hlink>
    <a:folHlink>
      <a:srgbClr val="D05124"/>
    </a:folHlink>
  </a:clrScheme>
</a:themeOverride>
</file>

<file path=docProps/app.xml><?xml version="1.0" encoding="utf-8"?>
<Properties xmlns="http://schemas.openxmlformats.org/officeDocument/2006/extended-properties" xmlns:vt="http://schemas.openxmlformats.org/officeDocument/2006/docPropsVTypes">
  <Template/>
  <TotalTime>4090</TotalTime>
  <Words>1299</Words>
  <Application>Microsoft Office PowerPoint</Application>
  <PresentationFormat>On-screen Show (4:3)</PresentationFormat>
  <Paragraphs>151</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Bold Stripes</vt:lpstr>
      <vt:lpstr>Female Genital Mutilation and Cutting: Telling a Story with Trends </vt:lpstr>
      <vt:lpstr>Female Genital Mutilation/Cutting</vt:lpstr>
      <vt:lpstr>Female Genital Mutilation/Cutting</vt:lpstr>
      <vt:lpstr>Types of Female Genital Mutilation/Cutting</vt:lpstr>
      <vt:lpstr>Female Genital Mutilation/Cutting, by Age </vt:lpstr>
      <vt:lpstr>Female Genital Mutilation/Cutting, by Residence</vt:lpstr>
      <vt:lpstr>Female Genital Mutilation/Cutting, Within Countries</vt:lpstr>
      <vt:lpstr>Female Genital Mutilation/Cutting, by Type</vt:lpstr>
      <vt:lpstr>Female Genital Mutilation/Cutting by Traditional and Nontraditional Practitioners</vt:lpstr>
      <vt:lpstr>Female Genital Mutilation/Cutting, by Education</vt:lpstr>
      <vt:lpstr>Female Genital Mutilation/Cutting, by Wealth</vt:lpstr>
      <vt:lpstr>Trends in Female Genital Mutilation/Cutting Prevalence</vt:lpstr>
      <vt:lpstr>Female Genital Mutilation/Cutting, Attitudes</vt:lpstr>
      <vt:lpstr>Legal Status of Female Genital Mutilation/Cutting, by Country</vt:lpstr>
    </vt:vector>
  </TitlesOfParts>
  <Company>PRB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PRB</dc:creator>
  <cp:lastModifiedBy>Ellen Carnevale</cp:lastModifiedBy>
  <cp:revision>198</cp:revision>
  <cp:lastPrinted>2011-07-26T20:56:00Z</cp:lastPrinted>
  <dcterms:created xsi:type="dcterms:W3CDTF">2011-07-23T19:43:15Z</dcterms:created>
  <dcterms:modified xsi:type="dcterms:W3CDTF">2013-02-05T23:08:15Z</dcterms:modified>
</cp:coreProperties>
</file>